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eg"/><Relationship Id="rId2" Type="http://schemas.openxmlformats.org/officeDocument/2006/relationships/image" Target="../media/image-10-2.jpe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e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e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e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e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e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e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607219" y="557213"/>
            <a:ext cx="4604817" cy="114300"/>
          </a:xfrm>
          <a:prstGeom prst="rect">
            <a:avLst/>
          </a:prstGeom>
          <a:noFill/>
          <a:ln/>
        </p:spPr>
        <p:txBody>
          <a:bodyPr wrap="square" lIns="0" tIns="0" rIns="0" bIns="0" rtlCol="0" anchor="t">
            <a:spAutoFit/>
          </a:bodyPr>
          <a:lstStyle/>
          <a:p>
            <a:pPr algn="l" indent="0" marL="0">
              <a:buNone/>
            </a:pPr>
            <a:r>
              <a:rPr lang="en-US" sz="700" b="1" spc="2" kern="0" dirty="0">
                <a:solidFill>
                  <a:srgbClr val="F5C542"/>
                </a:solidFill>
                <a:latin typeface="Arial" pitchFamily="34" charset="0"/>
                <a:ea typeface="Arial" pitchFamily="34" charset="-122"/>
                <a:cs typeface="Arial" pitchFamily="34" charset="-120"/>
              </a:rPr>
              <a:t>PROJECT MANAGER BRIEFING</a:t>
            </a:r>
            <a:endParaRPr lang="en-US" sz="700" dirty="0"/>
          </a:p>
        </p:txBody>
      </p:sp>
      <p:sp>
        <p:nvSpPr>
          <p:cNvPr id="4" name="Text 1"/>
          <p:cNvSpPr/>
          <p:nvPr/>
        </p:nvSpPr>
        <p:spPr>
          <a:xfrm>
            <a:off x="607219" y="914400"/>
            <a:ext cx="4604817" cy="886941"/>
          </a:xfrm>
          <a:prstGeom prst="rect">
            <a:avLst/>
          </a:prstGeom>
          <a:noFill/>
          <a:ln/>
        </p:spPr>
        <p:txBody>
          <a:bodyPr wrap="square" lIns="0" tIns="0" rIns="0" bIns="0" rtlCol="0" anchor="t">
            <a:spAutoFit/>
          </a:bodyPr>
          <a:lstStyle/>
          <a:p>
            <a:pPr algn="l" indent="0" marL="0">
              <a:lnSpc>
                <a:spcPct val="77600"/>
              </a:lnSpc>
              <a:buNone/>
            </a:pPr>
            <a:r>
              <a:rPr lang="en-US" sz="3300" b="1" spc="-2" kern="0" dirty="0">
                <a:solidFill>
                  <a:srgbClr val="F3F6F8"/>
                </a:solidFill>
                <a:latin typeface="Arial" pitchFamily="34" charset="0"/>
                <a:ea typeface="Arial" pitchFamily="34" charset="-122"/>
                <a:cs typeface="Arial" pitchFamily="34" charset="-120"/>
              </a:rPr>
              <a:t>Lower-Basement</a:t>
            </a:r>
            <a:r>
              <a:rPr lang="en-US" sz="3300" b="1" spc="-2" kern="0" dirty="0">
                <a:solidFill>
                  <a:srgbClr val="F3F6F8"/>
                </a:solidFill>
                <a:latin typeface="Arial" pitchFamily="34" charset="0"/>
                <a:ea typeface="Arial" pitchFamily="34" charset="-122"/>
                <a:cs typeface="Arial" pitchFamily="34" charset="-120"/>
              </a:rPr>
              <a:t>
</a:t>
            </a:r>
            <a:r>
              <a:rPr lang="en-US" sz="3300" b="1" spc="-2" kern="0" dirty="0">
                <a:solidFill>
                  <a:srgbClr val="F5C542"/>
                </a:solidFill>
                <a:latin typeface="Arial" pitchFamily="34" charset="0"/>
                <a:ea typeface="Arial" pitchFamily="34" charset="-122"/>
                <a:cs typeface="Arial" pitchFamily="34" charset="-120"/>
              </a:rPr>
              <a:t>SIMOPS</a:t>
            </a:r>
            <a:endParaRPr lang="en-US" sz="3300" dirty="0"/>
          </a:p>
        </p:txBody>
      </p:sp>
      <p:sp>
        <p:nvSpPr>
          <p:cNvPr id="5" name="Text 2"/>
          <p:cNvSpPr/>
          <p:nvPr/>
        </p:nvSpPr>
        <p:spPr>
          <a:xfrm>
            <a:off x="607219" y="2008510"/>
            <a:ext cx="4107656" cy="665373"/>
          </a:xfrm>
          <a:prstGeom prst="rect">
            <a:avLst/>
          </a:prstGeom>
          <a:noFill/>
          <a:ln/>
        </p:spPr>
        <p:txBody>
          <a:bodyPr wrap="square" lIns="0" tIns="0" rIns="0" bIns="0" rtlCol="0" anchor="t">
            <a:spAutoFit/>
          </a:bodyPr>
          <a:lstStyle/>
          <a:p>
            <a:pPr algn="l" indent="0" marL="0">
              <a:lnSpc>
                <a:spcPct val="108000"/>
              </a:lnSpc>
              <a:buNone/>
            </a:pPr>
            <a:r>
              <a:rPr lang="en-US" sz="1200" dirty="0">
                <a:solidFill>
                  <a:srgbClr val="EEF3F6"/>
                </a:solidFill>
                <a:latin typeface="Arial" pitchFamily="34" charset="0"/>
                <a:ea typeface="Arial" pitchFamily="34" charset="-122"/>
                <a:cs typeface="Arial" pitchFamily="34" charset="-120"/>
              </a:rPr>
              <a:t>Emergency rescue, live permit control and concrete-strength evidence for heavy lifting and structural concreting.</a:t>
            </a:r>
            <a:endParaRPr lang="en-US" sz="1200" dirty="0"/>
          </a:p>
        </p:txBody>
      </p:sp>
      <p:sp>
        <p:nvSpPr>
          <p:cNvPr id="6" name="Text 3"/>
          <p:cNvSpPr/>
          <p:nvPr/>
        </p:nvSpPr>
        <p:spPr>
          <a:xfrm>
            <a:off x="607219" y="3145371"/>
            <a:ext cx="4604817" cy="114300"/>
          </a:xfrm>
          <a:prstGeom prst="rect">
            <a:avLst/>
          </a:prstGeom>
          <a:noFill/>
          <a:ln/>
        </p:spPr>
        <p:txBody>
          <a:bodyPr wrap="square" lIns="0" tIns="0" rIns="0" bIns="0" rtlCol="0" anchor="t">
            <a:spAutoFit/>
          </a:bodyPr>
          <a:lstStyle/>
          <a:p>
            <a:pPr algn="l" indent="0" marL="0">
              <a:buNone/>
            </a:pPr>
            <a:r>
              <a:rPr lang="en-US" sz="750" spc="1" kern="0" dirty="0">
                <a:solidFill>
                  <a:srgbClr val="FFFFFF"/>
                </a:solidFill>
                <a:latin typeface="Arial" pitchFamily="34" charset="0"/>
                <a:ea typeface="Arial" pitchFamily="34" charset="-122"/>
                <a:cs typeface="Arial" pitchFamily="34" charset="-120"/>
              </a:rPr>
              <a:t>WORKFACE COMMAND · RESCUE ROUTE · LIFT INTERFACE · NDT COMPLIANCE</a:t>
            </a:r>
            <a:endParaRPr lang="en-US" sz="750" dirty="0"/>
          </a:p>
        </p:txBody>
      </p:sp>
      <p:sp>
        <p:nvSpPr>
          <p:cNvPr id="7" name="Text 4"/>
          <p:cNvSpPr/>
          <p:nvPr/>
        </p:nvSpPr>
        <p:spPr>
          <a:xfrm>
            <a:off x="607219" y="4814888"/>
            <a:ext cx="3757892" cy="100013"/>
          </a:xfrm>
          <a:prstGeom prst="rect">
            <a:avLst/>
          </a:prstGeom>
          <a:noFill/>
          <a:ln/>
        </p:spPr>
        <p:txBody>
          <a:bodyPr wrap="square" lIns="0" tIns="0"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CONGESTED INTERNAL WORKFACES INSIDE ACTIVE RETAINED EXCAVATIONS</a:t>
            </a:r>
            <a:endParaRPr lang="en-US" sz="600" dirty="0"/>
          </a:p>
        </p:txBody>
      </p:sp>
      <p:sp>
        <p:nvSpPr>
          <p:cNvPr id="8" name="Shape 5"/>
          <p:cNvSpPr/>
          <p:nvPr/>
        </p:nvSpPr>
        <p:spPr>
          <a:xfrm>
            <a:off x="5212035" y="0"/>
            <a:ext cx="3931909" cy="5143500"/>
          </a:xfrm>
          <a:prstGeom prst="rect">
            <a:avLst/>
          </a:prstGeom>
          <a:solidFill>
            <a:srgbClr val="000000">
              <a:alpha val="0"/>
            </a:srgbClr>
          </a:solidFill>
          <a:ln/>
        </p:spPr>
      </p:sp>
      <p:sp>
        <p:nvSpPr>
          <p:cNvPr id="9" name="Shape 6"/>
          <p:cNvSpPr/>
          <p:nvPr/>
        </p:nvSpPr>
        <p:spPr>
          <a:xfrm>
            <a:off x="5212035" y="0"/>
            <a:ext cx="7144" cy="5143500"/>
          </a:xfrm>
          <a:prstGeom prst="rect">
            <a:avLst/>
          </a:prstGeom>
          <a:solidFill>
            <a:srgbClr val="405365"/>
          </a:solidFill>
          <a:ln/>
        </p:spPr>
      </p:sp>
      <p:sp>
        <p:nvSpPr>
          <p:cNvPr id="10" name="Shape 7"/>
          <p:cNvSpPr/>
          <p:nvPr/>
        </p:nvSpPr>
        <p:spPr>
          <a:xfrm>
            <a:off x="5642056" y="964406"/>
            <a:ext cx="3071813" cy="3214688"/>
          </a:xfrm>
          <a:prstGeom prst="rect">
            <a:avLst/>
          </a:prstGeom>
          <a:solidFill>
            <a:srgbClr val="000000">
              <a:alpha val="0"/>
            </a:srgbClr>
          </a:solidFill>
          <a:ln w="18288">
            <a:solidFill>
              <a:srgbClr val="F5C542"/>
            </a:solidFill>
            <a:prstDash val="solid"/>
          </a:ln>
        </p:spPr>
      </p:sp>
      <p:sp>
        <p:nvSpPr>
          <p:cNvPr id="11" name="Shape 8"/>
          <p:cNvSpPr/>
          <p:nvPr/>
        </p:nvSpPr>
        <p:spPr>
          <a:xfrm>
            <a:off x="6270706" y="2107406"/>
            <a:ext cx="1771650" cy="78581"/>
          </a:xfrm>
          <a:prstGeom prst="rect">
            <a:avLst/>
          </a:prstGeom>
          <a:solidFill>
            <a:srgbClr val="FFFFFF"/>
          </a:solidFill>
          <a:ln/>
        </p:spPr>
      </p:sp>
      <p:sp>
        <p:nvSpPr>
          <p:cNvPr id="12" name="Text 9"/>
          <p:cNvSpPr/>
          <p:nvPr/>
        </p:nvSpPr>
        <p:spPr>
          <a:xfrm>
            <a:off x="6413581" y="4029075"/>
            <a:ext cx="910382" cy="92869"/>
          </a:xfrm>
          <a:prstGeom prst="rect">
            <a:avLst/>
          </a:prstGeom>
          <a:noFill/>
          <a:ln/>
        </p:spPr>
        <p:txBody>
          <a:bodyPr wrap="none" lIns="0" tIns="0" rIns="0" bIns="0" rtlCol="0" anchor="t">
            <a:spAutoFit/>
          </a:bodyPr>
          <a:lstStyle/>
          <a:p>
            <a:pPr algn="l" indent="0" marL="0">
              <a:buNone/>
            </a:pPr>
            <a:r>
              <a:rPr lang="en-US" sz="550" spc="1" kern="0" dirty="0">
                <a:solidFill>
                  <a:srgbClr val="FFFFFF"/>
                </a:solidFill>
                <a:latin typeface="Arial" pitchFamily="34" charset="0"/>
                <a:ea typeface="Arial" pitchFamily="34" charset="-122"/>
                <a:cs typeface="Arial" pitchFamily="34" charset="-120"/>
              </a:rPr>
              <a:t>EVACUATION ROUTE</a:t>
            </a:r>
            <a:endParaRPr lang="en-US" sz="550" dirty="0"/>
          </a:p>
        </p:txBody>
      </p:sp>
      <p:sp>
        <p:nvSpPr>
          <p:cNvPr id="13" name="Shape 10"/>
          <p:cNvSpPr/>
          <p:nvPr/>
        </p:nvSpPr>
        <p:spPr>
          <a:xfrm>
            <a:off x="5784931" y="1243013"/>
            <a:ext cx="852953" cy="207169"/>
          </a:xfrm>
          <a:prstGeom prst="rect">
            <a:avLst/>
          </a:prstGeom>
          <a:solidFill>
            <a:srgbClr val="0B1119"/>
          </a:solidFill>
          <a:ln w="9144">
            <a:solidFill>
              <a:srgbClr val="F5C542"/>
            </a:solidFill>
            <a:prstDash val="solid"/>
          </a:ln>
        </p:spPr>
      </p:sp>
      <p:sp>
        <p:nvSpPr>
          <p:cNvPr id="14" name="Text 11"/>
          <p:cNvSpPr/>
          <p:nvPr/>
        </p:nvSpPr>
        <p:spPr>
          <a:xfrm>
            <a:off x="5784931" y="1243013"/>
            <a:ext cx="852953" cy="207169"/>
          </a:xfrm>
          <a:prstGeom prst="rect">
            <a:avLst/>
          </a:prstGeom>
          <a:noFill/>
          <a:ln/>
        </p:spPr>
        <p:txBody>
          <a:bodyPr wrap="none" lIns="76581" tIns="59563" rIns="76581" bIns="59563" rtlCol="0" anchor="t">
            <a:spAutoFit/>
          </a:bodyPr>
          <a:lstStyle/>
          <a:p>
            <a:pPr algn="l" indent="0" marL="0">
              <a:buNone/>
            </a:pPr>
            <a:r>
              <a:rPr lang="en-US" sz="550" b="1" spc="1" kern="0" dirty="0">
                <a:solidFill>
                  <a:srgbClr val="F5C542"/>
                </a:solidFill>
                <a:latin typeface="Arial" pitchFamily="34" charset="0"/>
                <a:ea typeface="Arial" pitchFamily="34" charset="-122"/>
                <a:cs typeface="Arial" pitchFamily="34" charset="-120"/>
              </a:rPr>
              <a:t>GROUND LEVEL</a:t>
            </a:r>
            <a:endParaRPr lang="en-US" sz="550" dirty="0"/>
          </a:p>
        </p:txBody>
      </p:sp>
      <p:sp>
        <p:nvSpPr>
          <p:cNvPr id="15" name="Shape 12"/>
          <p:cNvSpPr/>
          <p:nvPr/>
        </p:nvSpPr>
        <p:spPr>
          <a:xfrm>
            <a:off x="7904504" y="2200275"/>
            <a:ext cx="923665" cy="207169"/>
          </a:xfrm>
          <a:prstGeom prst="rect">
            <a:avLst/>
          </a:prstGeom>
          <a:solidFill>
            <a:srgbClr val="0B1119"/>
          </a:solidFill>
          <a:ln w="9144">
            <a:solidFill>
              <a:srgbClr val="E05252"/>
            </a:solidFill>
            <a:prstDash val="solid"/>
          </a:ln>
        </p:spPr>
      </p:sp>
      <p:sp>
        <p:nvSpPr>
          <p:cNvPr id="16" name="Text 13"/>
          <p:cNvSpPr/>
          <p:nvPr/>
        </p:nvSpPr>
        <p:spPr>
          <a:xfrm>
            <a:off x="7904504" y="2200275"/>
            <a:ext cx="923665" cy="207169"/>
          </a:xfrm>
          <a:prstGeom prst="rect">
            <a:avLst/>
          </a:prstGeom>
          <a:noFill/>
          <a:ln/>
        </p:spPr>
        <p:txBody>
          <a:bodyPr wrap="none" lIns="76581" tIns="59563" rIns="76581" bIns="59563" rtlCol="0" anchor="t">
            <a:spAutoFit/>
          </a:bodyPr>
          <a:lstStyle/>
          <a:p>
            <a:pPr algn="l" indent="0" marL="0">
              <a:buNone/>
            </a:pPr>
            <a:r>
              <a:rPr lang="en-US" sz="550" b="1" spc="1" kern="0" dirty="0">
                <a:solidFill>
                  <a:srgbClr val="E05252"/>
                </a:solidFill>
                <a:latin typeface="Arial" pitchFamily="34" charset="0"/>
                <a:ea typeface="Arial" pitchFamily="34" charset="-122"/>
                <a:cs typeface="Arial" pitchFamily="34" charset="-120"/>
              </a:rPr>
              <a:t>LIFT / FALL ZONE</a:t>
            </a:r>
            <a:endParaRPr lang="en-US" sz="550" dirty="0"/>
          </a:p>
        </p:txBody>
      </p:sp>
      <p:sp>
        <p:nvSpPr>
          <p:cNvPr id="17" name="Text 14"/>
          <p:cNvSpPr/>
          <p:nvPr/>
        </p:nvSpPr>
        <p:spPr>
          <a:xfrm>
            <a:off x="8545599" y="4832747"/>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01 / 12</a:t>
            </a:r>
            <a:endParaRPr lang="en-US" sz="6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00063" y="357188"/>
            <a:ext cx="5900738"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09 / PERMIT AND RELEASE CONTROL</a:t>
            </a:r>
            <a:endParaRPr lang="en-US" sz="650" dirty="0"/>
          </a:p>
        </p:txBody>
      </p:sp>
      <p:sp>
        <p:nvSpPr>
          <p:cNvPr id="4" name="Text 1"/>
          <p:cNvSpPr/>
          <p:nvPr/>
        </p:nvSpPr>
        <p:spPr>
          <a:xfrm>
            <a:off x="500063" y="582216"/>
            <a:ext cx="5900738" cy="330008"/>
          </a:xfrm>
          <a:prstGeom prst="rect">
            <a:avLst/>
          </a:prstGeom>
          <a:noFill/>
          <a:ln/>
        </p:spPr>
        <p:txBody>
          <a:bodyPr wrap="none" lIns="0" tIns="0" rIns="0" bIns="0" rtlCol="0" anchor="t">
            <a:spAutoFit/>
          </a:bodyPr>
          <a:lstStyle/>
          <a:p>
            <a:pPr algn="l" indent="0" marL="0">
              <a:lnSpc>
                <a:spcPct val="84000"/>
              </a:lnSpc>
              <a:buNone/>
            </a:pPr>
            <a:r>
              <a:rPr lang="en-US" sz="2250" b="1" spc="-1" kern="0" dirty="0">
                <a:solidFill>
                  <a:srgbClr val="FFFFFF"/>
                </a:solidFill>
                <a:latin typeface="Arial" pitchFamily="34" charset="0"/>
                <a:ea typeface="Arial" pitchFamily="34" charset="-122"/>
                <a:cs typeface="Arial" pitchFamily="34" charset="-120"/>
              </a:rPr>
              <a:t>The permit interface is </a:t>
            </a:r>
            <a:r>
              <a:rPr lang="en-US" sz="2250" b="1" spc="-1" kern="0" dirty="0">
                <a:solidFill>
                  <a:srgbClr val="F5C542"/>
                </a:solidFill>
                <a:latin typeface="Arial" pitchFamily="34" charset="0"/>
                <a:ea typeface="Arial" pitchFamily="34" charset="-122"/>
                <a:cs typeface="Arial" pitchFamily="34" charset="-120"/>
              </a:rPr>
              <a:t>live.</a:t>
            </a:r>
            <a:endParaRPr lang="en-US" sz="2250" dirty="0"/>
          </a:p>
        </p:txBody>
      </p:sp>
      <p:sp>
        <p:nvSpPr>
          <p:cNvPr id="5" name="Text 2"/>
          <p:cNvSpPr/>
          <p:nvPr/>
        </p:nvSpPr>
        <p:spPr>
          <a:xfrm>
            <a:off x="500063" y="969373"/>
            <a:ext cx="5429250" cy="347142"/>
          </a:xfrm>
          <a:prstGeom prst="rect">
            <a:avLst/>
          </a:prstGeom>
          <a:noFill/>
          <a:ln/>
        </p:spPr>
        <p:txBody>
          <a:bodyPr wrap="square" lIns="0" tIns="0" rIns="0" bIns="0" rtlCol="0" anchor="t">
            <a:spAutoFit/>
          </a:bodyPr>
          <a:lstStyle/>
          <a:p>
            <a:pPr algn="l" indent="0" marL="0">
              <a:lnSpc>
                <a:spcPct val="108000"/>
              </a:lnSpc>
              <a:buNone/>
            </a:pPr>
            <a:r>
              <a:rPr lang="en-US" sz="950" dirty="0">
                <a:solidFill>
                  <a:srgbClr val="FFFFFF"/>
                </a:solidFill>
                <a:latin typeface="Arial" pitchFamily="34" charset="0"/>
                <a:ea typeface="Arial" pitchFamily="34" charset="-122"/>
                <a:cs typeface="Arial" pitchFamily="34" charset="-120"/>
              </a:rPr>
              <a:t>Lifting, formwork, excavation, dewatering, emergency rescue and concrete placement are linked controls. They must all be valid for the same workface, shift and sequence.</a:t>
            </a:r>
            <a:endParaRPr lang="en-US" sz="950" dirty="0"/>
          </a:p>
        </p:txBody>
      </p:sp>
      <p:sp>
        <p:nvSpPr>
          <p:cNvPr id="6" name="Shape 3"/>
          <p:cNvSpPr/>
          <p:nvPr/>
        </p:nvSpPr>
        <p:spPr>
          <a:xfrm>
            <a:off x="500063" y="1430815"/>
            <a:ext cx="5429250" cy="2486025"/>
          </a:xfrm>
          <a:prstGeom prst="rect">
            <a:avLst/>
          </a:prstGeom>
          <a:solidFill>
            <a:srgbClr val="000000">
              <a:alpha val="0"/>
            </a:srgbClr>
          </a:solidFill>
          <a:ln/>
        </p:spPr>
      </p:sp>
      <p:sp>
        <p:nvSpPr>
          <p:cNvPr id="7" name="Shape 4"/>
          <p:cNvSpPr/>
          <p:nvPr/>
        </p:nvSpPr>
        <p:spPr>
          <a:xfrm>
            <a:off x="500063" y="1430815"/>
            <a:ext cx="5429250" cy="14288"/>
          </a:xfrm>
          <a:prstGeom prst="rect">
            <a:avLst/>
          </a:prstGeom>
          <a:solidFill>
            <a:srgbClr val="F5C542"/>
          </a:solidFill>
          <a:ln/>
        </p:spPr>
      </p:sp>
      <p:sp>
        <p:nvSpPr>
          <p:cNvPr id="8" name="Text 5"/>
          <p:cNvSpPr/>
          <p:nvPr/>
        </p:nvSpPr>
        <p:spPr>
          <a:xfrm>
            <a:off x="500063" y="1498681"/>
            <a:ext cx="385763" cy="100013"/>
          </a:xfrm>
          <a:prstGeom prst="rect">
            <a:avLst/>
          </a:prstGeom>
          <a:noFill/>
          <a:ln/>
        </p:spPr>
        <p:txBody>
          <a:bodyPr wrap="none" lIns="0" tIns="0" rIns="0" bIns="0"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REF</a:t>
            </a:r>
            <a:endParaRPr lang="en-US" sz="600" dirty="0"/>
          </a:p>
        </p:txBody>
      </p:sp>
      <p:sp>
        <p:nvSpPr>
          <p:cNvPr id="9" name="Text 6"/>
          <p:cNvSpPr/>
          <p:nvPr/>
        </p:nvSpPr>
        <p:spPr>
          <a:xfrm>
            <a:off x="885825" y="1498681"/>
            <a:ext cx="1393031" cy="100013"/>
          </a:xfrm>
          <a:prstGeom prst="rect">
            <a:avLst/>
          </a:prstGeom>
          <a:noFill/>
          <a:ln/>
        </p:spPr>
        <p:txBody>
          <a:bodyPr wrap="square" lIns="0" tIns="0" rIns="0" bIns="0"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INTERFACE</a:t>
            </a:r>
            <a:endParaRPr lang="en-US" sz="600" dirty="0"/>
          </a:p>
        </p:txBody>
      </p:sp>
      <p:sp>
        <p:nvSpPr>
          <p:cNvPr id="10" name="Text 7"/>
          <p:cNvSpPr/>
          <p:nvPr/>
        </p:nvSpPr>
        <p:spPr>
          <a:xfrm>
            <a:off x="2278856" y="1498681"/>
            <a:ext cx="2878931" cy="100013"/>
          </a:xfrm>
          <a:prstGeom prst="rect">
            <a:avLst/>
          </a:prstGeom>
          <a:noFill/>
          <a:ln/>
        </p:spPr>
        <p:txBody>
          <a:bodyPr wrap="square" lIns="0" tIns="0" rIns="0" bIns="0"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PRE-WORK ACCEPTANCE</a:t>
            </a:r>
            <a:endParaRPr lang="en-US" sz="600" dirty="0"/>
          </a:p>
        </p:txBody>
      </p:sp>
      <p:sp>
        <p:nvSpPr>
          <p:cNvPr id="11" name="Text 8"/>
          <p:cNvSpPr/>
          <p:nvPr/>
        </p:nvSpPr>
        <p:spPr>
          <a:xfrm>
            <a:off x="5157788" y="1498681"/>
            <a:ext cx="771525" cy="100013"/>
          </a:xfrm>
          <a:prstGeom prst="rect">
            <a:avLst/>
          </a:prstGeom>
          <a:noFill/>
          <a:ln/>
        </p:spPr>
        <p:txBody>
          <a:bodyPr wrap="none" lIns="0" tIns="0" rIns="0" bIns="0"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DECISION</a:t>
            </a:r>
            <a:endParaRPr lang="en-US" sz="600" dirty="0"/>
          </a:p>
        </p:txBody>
      </p:sp>
      <p:sp>
        <p:nvSpPr>
          <p:cNvPr id="12" name="Text 9"/>
          <p:cNvSpPr/>
          <p:nvPr/>
        </p:nvSpPr>
        <p:spPr>
          <a:xfrm>
            <a:off x="500063" y="1780859"/>
            <a:ext cx="385763" cy="150019"/>
          </a:xfrm>
          <a:prstGeom prst="rect">
            <a:avLst/>
          </a:prstGeom>
          <a:noFill/>
          <a:ln/>
        </p:spPr>
        <p:txBody>
          <a:bodyPr wrap="none" lIns="0" tIns="0" rIns="0" bIns="0" rtlCol="0" anchor="t">
            <a:spAutoFit/>
          </a:bodyPr>
          <a:lstStyle/>
          <a:p>
            <a:pPr algn="l" indent="0" marL="0">
              <a:buNone/>
            </a:pPr>
            <a:r>
              <a:rPr lang="en-US" sz="900" b="1" dirty="0">
                <a:solidFill>
                  <a:srgbClr val="F5C542"/>
                </a:solidFill>
                <a:latin typeface="Arial" pitchFamily="34" charset="0"/>
                <a:ea typeface="Arial" pitchFamily="34" charset="-122"/>
                <a:cs typeface="Arial" pitchFamily="34" charset="-120"/>
              </a:rPr>
              <a:t>01</a:t>
            </a:r>
            <a:endParaRPr lang="en-US" sz="900" dirty="0"/>
          </a:p>
        </p:txBody>
      </p:sp>
      <p:sp>
        <p:nvSpPr>
          <p:cNvPr id="13" name="Text 10"/>
          <p:cNvSpPr/>
          <p:nvPr/>
        </p:nvSpPr>
        <p:spPr>
          <a:xfrm>
            <a:off x="885825" y="1798718"/>
            <a:ext cx="1393031"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LIFT PLAN</a:t>
            </a:r>
            <a:endParaRPr lang="en-US" sz="700" dirty="0"/>
          </a:p>
        </p:txBody>
      </p:sp>
      <p:sp>
        <p:nvSpPr>
          <p:cNvPr id="14" name="Text 11"/>
          <p:cNvSpPr/>
          <p:nvPr/>
        </p:nvSpPr>
        <p:spPr>
          <a:xfrm>
            <a:off x="2278856" y="1737940"/>
            <a:ext cx="2878931" cy="235855"/>
          </a:xfrm>
          <a:prstGeom prst="rect">
            <a:avLst/>
          </a:prstGeom>
          <a:noFill/>
          <a:ln/>
        </p:spPr>
        <p:txBody>
          <a:bodyPr wrap="square" lIns="0" tIns="0" rIns="102108" bIns="0" rtlCol="0" anchor="t">
            <a:spAutoFit/>
          </a:bodyPr>
          <a:lstStyle/>
          <a:p>
            <a:pPr algn="l" indent="0" marL="0">
              <a:lnSpc>
                <a:spcPct val="101600"/>
              </a:lnSpc>
              <a:buNone/>
            </a:pPr>
            <a:r>
              <a:rPr lang="en-US" sz="650" dirty="0">
                <a:solidFill>
                  <a:srgbClr val="FFFFFF"/>
                </a:solidFill>
                <a:latin typeface="Arial" pitchFamily="34" charset="0"/>
                <a:ea typeface="Arial" pitchFamily="34" charset="-122"/>
                <a:cs typeface="Arial" pitchFamily="34" charset="-120"/>
              </a:rPr>
              <a:t>Actual load, radius, route, crane position, weather, accessories and exclusion zone accepted.</a:t>
            </a:r>
            <a:endParaRPr lang="en-US" sz="650" dirty="0"/>
          </a:p>
        </p:txBody>
      </p:sp>
      <p:sp>
        <p:nvSpPr>
          <p:cNvPr id="15" name="Text 12"/>
          <p:cNvSpPr/>
          <p:nvPr/>
        </p:nvSpPr>
        <p:spPr>
          <a:xfrm>
            <a:off x="5157788" y="1773715"/>
            <a:ext cx="771525" cy="164306"/>
          </a:xfrm>
          <a:prstGeom prst="rect">
            <a:avLst/>
          </a:prstGeom>
          <a:noFill/>
          <a:ln/>
        </p:spPr>
        <p:txBody>
          <a:bodyPr wrap="none" lIns="0" tIns="51054" rIns="0" bIns="0" rtlCol="0" anchor="t">
            <a:spAutoFit/>
          </a:bodyPr>
          <a:lstStyle/>
          <a:p>
            <a:pPr algn="ctr" indent="0" marL="0">
              <a:buNone/>
            </a:pPr>
            <a:r>
              <a:rPr lang="en-US" sz="600" b="1" spc="1" kern="0" dirty="0">
                <a:solidFill>
                  <a:srgbClr val="FFFFFF"/>
                </a:solidFill>
                <a:latin typeface="Arial" pitchFamily="34" charset="0"/>
                <a:ea typeface="Arial" pitchFamily="34" charset="-122"/>
                <a:cs typeface="Arial" pitchFamily="34" charset="-120"/>
              </a:rPr>
              <a:t>VALID</a:t>
            </a:r>
            <a:endParaRPr lang="en-US" sz="600" dirty="0"/>
          </a:p>
        </p:txBody>
      </p:sp>
      <p:sp>
        <p:nvSpPr>
          <p:cNvPr id="16" name="Text 13"/>
          <p:cNvSpPr/>
          <p:nvPr/>
        </p:nvSpPr>
        <p:spPr>
          <a:xfrm>
            <a:off x="500063" y="2152334"/>
            <a:ext cx="385763" cy="150019"/>
          </a:xfrm>
          <a:prstGeom prst="rect">
            <a:avLst/>
          </a:prstGeom>
          <a:noFill/>
          <a:ln/>
        </p:spPr>
        <p:txBody>
          <a:bodyPr wrap="none" lIns="0" tIns="0" rIns="0" bIns="0" rtlCol="0" anchor="t">
            <a:spAutoFit/>
          </a:bodyPr>
          <a:lstStyle/>
          <a:p>
            <a:pPr algn="l" indent="0" marL="0">
              <a:buNone/>
            </a:pPr>
            <a:r>
              <a:rPr lang="en-US" sz="900" b="1" dirty="0">
                <a:solidFill>
                  <a:srgbClr val="F5C542"/>
                </a:solidFill>
                <a:latin typeface="Arial" pitchFamily="34" charset="0"/>
                <a:ea typeface="Arial" pitchFamily="34" charset="-122"/>
                <a:cs typeface="Arial" pitchFamily="34" charset="-120"/>
              </a:rPr>
              <a:t>02</a:t>
            </a:r>
            <a:endParaRPr lang="en-US" sz="900" dirty="0"/>
          </a:p>
        </p:txBody>
      </p:sp>
      <p:sp>
        <p:nvSpPr>
          <p:cNvPr id="17" name="Text 14"/>
          <p:cNvSpPr/>
          <p:nvPr/>
        </p:nvSpPr>
        <p:spPr>
          <a:xfrm>
            <a:off x="885825" y="2170193"/>
            <a:ext cx="1393031"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FORMWORK RELEASE</a:t>
            </a:r>
            <a:endParaRPr lang="en-US" sz="700" dirty="0"/>
          </a:p>
        </p:txBody>
      </p:sp>
      <p:sp>
        <p:nvSpPr>
          <p:cNvPr id="18" name="Text 15"/>
          <p:cNvSpPr/>
          <p:nvPr/>
        </p:nvSpPr>
        <p:spPr>
          <a:xfrm>
            <a:off x="2278856" y="2109415"/>
            <a:ext cx="2878931" cy="235855"/>
          </a:xfrm>
          <a:prstGeom prst="rect">
            <a:avLst/>
          </a:prstGeom>
          <a:noFill/>
          <a:ln/>
        </p:spPr>
        <p:txBody>
          <a:bodyPr wrap="square" lIns="0" tIns="0" rIns="102108" bIns="0" rtlCol="0" anchor="t">
            <a:spAutoFit/>
          </a:bodyPr>
          <a:lstStyle/>
          <a:p>
            <a:pPr algn="l" indent="0" marL="0">
              <a:lnSpc>
                <a:spcPct val="101600"/>
              </a:lnSpc>
              <a:buNone/>
            </a:pPr>
            <a:r>
              <a:rPr lang="en-US" sz="650" dirty="0">
                <a:solidFill>
                  <a:srgbClr val="FFFFFF"/>
                </a:solidFill>
                <a:latin typeface="Arial" pitchFamily="34" charset="0"/>
                <a:ea typeface="Arial" pitchFamily="34" charset="-122"/>
                <a:cs typeface="Arial" pitchFamily="34" charset="-120"/>
              </a:rPr>
              <a:t>Configuration, capacity, inspection, protected egress and crew briefing accepted.</a:t>
            </a:r>
            <a:endParaRPr lang="en-US" sz="650" dirty="0"/>
          </a:p>
        </p:txBody>
      </p:sp>
      <p:sp>
        <p:nvSpPr>
          <p:cNvPr id="19" name="Text 16"/>
          <p:cNvSpPr/>
          <p:nvPr/>
        </p:nvSpPr>
        <p:spPr>
          <a:xfrm>
            <a:off x="5157788" y="2145190"/>
            <a:ext cx="771525" cy="164306"/>
          </a:xfrm>
          <a:prstGeom prst="rect">
            <a:avLst/>
          </a:prstGeom>
          <a:noFill/>
          <a:ln/>
        </p:spPr>
        <p:txBody>
          <a:bodyPr wrap="none" lIns="0" tIns="51054" rIns="0" bIns="0" rtlCol="0" anchor="t">
            <a:spAutoFit/>
          </a:bodyPr>
          <a:lstStyle/>
          <a:p>
            <a:pPr algn="ctr" indent="0" marL="0">
              <a:buNone/>
            </a:pPr>
            <a:r>
              <a:rPr lang="en-US" sz="600" b="1" spc="1" kern="0" dirty="0">
                <a:solidFill>
                  <a:srgbClr val="FFFFFF"/>
                </a:solidFill>
                <a:latin typeface="Arial" pitchFamily="34" charset="0"/>
                <a:ea typeface="Arial" pitchFamily="34" charset="-122"/>
                <a:cs typeface="Arial" pitchFamily="34" charset="-120"/>
              </a:rPr>
              <a:t>VALID</a:t>
            </a:r>
            <a:endParaRPr lang="en-US" sz="600" dirty="0"/>
          </a:p>
        </p:txBody>
      </p:sp>
      <p:sp>
        <p:nvSpPr>
          <p:cNvPr id="20" name="Text 17"/>
          <p:cNvSpPr/>
          <p:nvPr/>
        </p:nvSpPr>
        <p:spPr>
          <a:xfrm>
            <a:off x="500063" y="2523809"/>
            <a:ext cx="385763" cy="150019"/>
          </a:xfrm>
          <a:prstGeom prst="rect">
            <a:avLst/>
          </a:prstGeom>
          <a:noFill/>
          <a:ln/>
        </p:spPr>
        <p:txBody>
          <a:bodyPr wrap="none" lIns="0" tIns="0" rIns="0" bIns="0" rtlCol="0" anchor="t">
            <a:spAutoFit/>
          </a:bodyPr>
          <a:lstStyle/>
          <a:p>
            <a:pPr algn="l" indent="0" marL="0">
              <a:buNone/>
            </a:pPr>
            <a:r>
              <a:rPr lang="en-US" sz="900" b="1" dirty="0">
                <a:solidFill>
                  <a:srgbClr val="F5C542"/>
                </a:solidFill>
                <a:latin typeface="Arial" pitchFamily="34" charset="0"/>
                <a:ea typeface="Arial" pitchFamily="34" charset="-122"/>
                <a:cs typeface="Arial" pitchFamily="34" charset="-120"/>
              </a:rPr>
              <a:t>03</a:t>
            </a:r>
            <a:endParaRPr lang="en-US" sz="900" dirty="0"/>
          </a:p>
        </p:txBody>
      </p:sp>
      <p:sp>
        <p:nvSpPr>
          <p:cNvPr id="21" name="Text 18"/>
          <p:cNvSpPr/>
          <p:nvPr/>
        </p:nvSpPr>
        <p:spPr>
          <a:xfrm>
            <a:off x="885825" y="2541668"/>
            <a:ext cx="1393031"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EXCAVATION PTW</a:t>
            </a:r>
            <a:endParaRPr lang="en-US" sz="700" dirty="0"/>
          </a:p>
        </p:txBody>
      </p:sp>
      <p:sp>
        <p:nvSpPr>
          <p:cNvPr id="22" name="Text 19"/>
          <p:cNvSpPr/>
          <p:nvPr/>
        </p:nvSpPr>
        <p:spPr>
          <a:xfrm>
            <a:off x="2278856" y="2480890"/>
            <a:ext cx="2878931" cy="235855"/>
          </a:xfrm>
          <a:prstGeom prst="rect">
            <a:avLst/>
          </a:prstGeom>
          <a:noFill/>
          <a:ln/>
        </p:spPr>
        <p:txBody>
          <a:bodyPr wrap="square" lIns="0" tIns="0" rIns="102108" bIns="0" rtlCol="0" anchor="t">
            <a:spAutoFit/>
          </a:bodyPr>
          <a:lstStyle/>
          <a:p>
            <a:pPr algn="l" indent="0" marL="0">
              <a:lnSpc>
                <a:spcPct val="101600"/>
              </a:lnSpc>
              <a:buNone/>
            </a:pPr>
            <a:r>
              <a:rPr lang="en-US" sz="650" dirty="0">
                <a:solidFill>
                  <a:srgbClr val="FFFFFF"/>
                </a:solidFill>
                <a:latin typeface="Arial" pitchFamily="34" charset="0"/>
                <a:ea typeface="Arial" pitchFamily="34" charset="-122"/>
                <a:cs typeface="Arial" pitchFamily="34" charset="-120"/>
              </a:rPr>
              <a:t>Shoring, monitoring, water condition, surcharge and permitted workface accepted.</a:t>
            </a:r>
            <a:endParaRPr lang="en-US" sz="650" dirty="0"/>
          </a:p>
        </p:txBody>
      </p:sp>
      <p:sp>
        <p:nvSpPr>
          <p:cNvPr id="23" name="Text 20"/>
          <p:cNvSpPr/>
          <p:nvPr/>
        </p:nvSpPr>
        <p:spPr>
          <a:xfrm>
            <a:off x="5157788" y="2516665"/>
            <a:ext cx="771525" cy="164306"/>
          </a:xfrm>
          <a:prstGeom prst="rect">
            <a:avLst/>
          </a:prstGeom>
          <a:noFill/>
          <a:ln/>
        </p:spPr>
        <p:txBody>
          <a:bodyPr wrap="none" lIns="0" tIns="51054" rIns="0" bIns="0" rtlCol="0" anchor="t">
            <a:spAutoFit/>
          </a:bodyPr>
          <a:lstStyle/>
          <a:p>
            <a:pPr algn="ctr" indent="0" marL="0">
              <a:buNone/>
            </a:pPr>
            <a:r>
              <a:rPr lang="en-US" sz="600" b="1" spc="1" kern="0" dirty="0">
                <a:solidFill>
                  <a:srgbClr val="FFFFFF"/>
                </a:solidFill>
                <a:latin typeface="Arial" pitchFamily="34" charset="0"/>
                <a:ea typeface="Arial" pitchFamily="34" charset="-122"/>
                <a:cs typeface="Arial" pitchFamily="34" charset="-120"/>
              </a:rPr>
              <a:t>VALID</a:t>
            </a:r>
            <a:endParaRPr lang="en-US" sz="600" dirty="0"/>
          </a:p>
        </p:txBody>
      </p:sp>
      <p:sp>
        <p:nvSpPr>
          <p:cNvPr id="24" name="Text 21"/>
          <p:cNvSpPr/>
          <p:nvPr/>
        </p:nvSpPr>
        <p:spPr>
          <a:xfrm>
            <a:off x="500063" y="2895284"/>
            <a:ext cx="385763" cy="150019"/>
          </a:xfrm>
          <a:prstGeom prst="rect">
            <a:avLst/>
          </a:prstGeom>
          <a:noFill/>
          <a:ln/>
        </p:spPr>
        <p:txBody>
          <a:bodyPr wrap="none" lIns="0" tIns="0" rIns="0" bIns="0" rtlCol="0" anchor="t">
            <a:spAutoFit/>
          </a:bodyPr>
          <a:lstStyle/>
          <a:p>
            <a:pPr algn="l" indent="0" marL="0">
              <a:buNone/>
            </a:pPr>
            <a:r>
              <a:rPr lang="en-US" sz="900" b="1" dirty="0">
                <a:solidFill>
                  <a:srgbClr val="F5C542"/>
                </a:solidFill>
                <a:latin typeface="Arial" pitchFamily="34" charset="0"/>
                <a:ea typeface="Arial" pitchFamily="34" charset="-122"/>
                <a:cs typeface="Arial" pitchFamily="34" charset="-120"/>
              </a:rPr>
              <a:t>04</a:t>
            </a:r>
            <a:endParaRPr lang="en-US" sz="900" dirty="0"/>
          </a:p>
        </p:txBody>
      </p:sp>
      <p:sp>
        <p:nvSpPr>
          <p:cNvPr id="25" name="Text 22"/>
          <p:cNvSpPr/>
          <p:nvPr/>
        </p:nvSpPr>
        <p:spPr>
          <a:xfrm>
            <a:off x="885825" y="2913143"/>
            <a:ext cx="1393031"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DEWATERING / LOTO</a:t>
            </a:r>
            <a:endParaRPr lang="en-US" sz="700" dirty="0"/>
          </a:p>
        </p:txBody>
      </p:sp>
      <p:sp>
        <p:nvSpPr>
          <p:cNvPr id="26" name="Text 23"/>
          <p:cNvSpPr/>
          <p:nvPr/>
        </p:nvSpPr>
        <p:spPr>
          <a:xfrm>
            <a:off x="2278856" y="2852365"/>
            <a:ext cx="2878931" cy="235855"/>
          </a:xfrm>
          <a:prstGeom prst="rect">
            <a:avLst/>
          </a:prstGeom>
          <a:noFill/>
          <a:ln/>
        </p:spPr>
        <p:txBody>
          <a:bodyPr wrap="square" lIns="0" tIns="0" rIns="102108" bIns="0" rtlCol="0" anchor="t">
            <a:spAutoFit/>
          </a:bodyPr>
          <a:lstStyle/>
          <a:p>
            <a:pPr algn="l" indent="0" marL="0">
              <a:lnSpc>
                <a:spcPct val="101600"/>
              </a:lnSpc>
              <a:buNone/>
            </a:pPr>
            <a:r>
              <a:rPr lang="en-US" sz="650" dirty="0">
                <a:solidFill>
                  <a:srgbClr val="FFFFFF"/>
                </a:solidFill>
                <a:latin typeface="Arial" pitchFamily="34" charset="0"/>
                <a:ea typeface="Arial" pitchFamily="34" charset="-122"/>
                <a:cs typeface="Arial" pitchFamily="34" charset="-120"/>
              </a:rPr>
              <a:t>Duty/standby pumping and electrical isolation preserve water-control resilience.</a:t>
            </a:r>
            <a:endParaRPr lang="en-US" sz="650" dirty="0"/>
          </a:p>
        </p:txBody>
      </p:sp>
      <p:sp>
        <p:nvSpPr>
          <p:cNvPr id="27" name="Text 24"/>
          <p:cNvSpPr/>
          <p:nvPr/>
        </p:nvSpPr>
        <p:spPr>
          <a:xfrm>
            <a:off x="5157788" y="2888140"/>
            <a:ext cx="771525" cy="164306"/>
          </a:xfrm>
          <a:prstGeom prst="rect">
            <a:avLst/>
          </a:prstGeom>
          <a:noFill/>
          <a:ln/>
        </p:spPr>
        <p:txBody>
          <a:bodyPr wrap="none" lIns="0" tIns="51054" rIns="0" bIns="0" rtlCol="0" anchor="t">
            <a:spAutoFit/>
          </a:bodyPr>
          <a:lstStyle/>
          <a:p>
            <a:pPr algn="ctr" indent="0" marL="0">
              <a:buNone/>
            </a:pPr>
            <a:r>
              <a:rPr lang="en-US" sz="600" b="1" spc="1" kern="0" dirty="0">
                <a:solidFill>
                  <a:srgbClr val="FFFFFF"/>
                </a:solidFill>
                <a:latin typeface="Arial" pitchFamily="34" charset="0"/>
                <a:ea typeface="Arial" pitchFamily="34" charset="-122"/>
                <a:cs typeface="Arial" pitchFamily="34" charset="-120"/>
              </a:rPr>
              <a:t>VALID</a:t>
            </a:r>
            <a:endParaRPr lang="en-US" sz="600" dirty="0"/>
          </a:p>
        </p:txBody>
      </p:sp>
      <p:sp>
        <p:nvSpPr>
          <p:cNvPr id="28" name="Text 25"/>
          <p:cNvSpPr/>
          <p:nvPr/>
        </p:nvSpPr>
        <p:spPr>
          <a:xfrm>
            <a:off x="500063" y="3266759"/>
            <a:ext cx="385763" cy="150019"/>
          </a:xfrm>
          <a:prstGeom prst="rect">
            <a:avLst/>
          </a:prstGeom>
          <a:noFill/>
          <a:ln/>
        </p:spPr>
        <p:txBody>
          <a:bodyPr wrap="none" lIns="0" tIns="0" rIns="0" bIns="0" rtlCol="0" anchor="t">
            <a:spAutoFit/>
          </a:bodyPr>
          <a:lstStyle/>
          <a:p>
            <a:pPr algn="l" indent="0" marL="0">
              <a:buNone/>
            </a:pPr>
            <a:r>
              <a:rPr lang="en-US" sz="900" b="1" dirty="0">
                <a:solidFill>
                  <a:srgbClr val="F5C542"/>
                </a:solidFill>
                <a:latin typeface="Arial" pitchFamily="34" charset="0"/>
                <a:ea typeface="Arial" pitchFamily="34" charset="-122"/>
                <a:cs typeface="Arial" pitchFamily="34" charset="-120"/>
              </a:rPr>
              <a:t>05</a:t>
            </a:r>
            <a:endParaRPr lang="en-US" sz="900" dirty="0"/>
          </a:p>
        </p:txBody>
      </p:sp>
      <p:sp>
        <p:nvSpPr>
          <p:cNvPr id="29" name="Text 26"/>
          <p:cNvSpPr/>
          <p:nvPr/>
        </p:nvSpPr>
        <p:spPr>
          <a:xfrm>
            <a:off x="885825" y="3284618"/>
            <a:ext cx="1393031"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EMERGENCY RESCUE</a:t>
            </a:r>
            <a:endParaRPr lang="en-US" sz="700" dirty="0"/>
          </a:p>
        </p:txBody>
      </p:sp>
      <p:sp>
        <p:nvSpPr>
          <p:cNvPr id="30" name="Text 27"/>
          <p:cNvSpPr/>
          <p:nvPr/>
        </p:nvSpPr>
        <p:spPr>
          <a:xfrm>
            <a:off x="2278856" y="3223840"/>
            <a:ext cx="2878931" cy="235855"/>
          </a:xfrm>
          <a:prstGeom prst="rect">
            <a:avLst/>
          </a:prstGeom>
          <a:noFill/>
          <a:ln/>
        </p:spPr>
        <p:txBody>
          <a:bodyPr wrap="square" lIns="0" tIns="0" rIns="102108" bIns="0" rtlCol="0" anchor="t">
            <a:spAutoFit/>
          </a:bodyPr>
          <a:lstStyle/>
          <a:p>
            <a:pPr algn="l" indent="0" marL="0">
              <a:lnSpc>
                <a:spcPct val="101600"/>
              </a:lnSpc>
              <a:buNone/>
            </a:pPr>
            <a:r>
              <a:rPr lang="en-US" sz="650" dirty="0">
                <a:solidFill>
                  <a:srgbClr val="FFFFFF"/>
                </a:solidFill>
                <a:latin typeface="Arial" pitchFamily="34" charset="0"/>
                <a:ea typeface="Arial" pitchFamily="34" charset="-122"/>
                <a:cs typeface="Arial" pitchFamily="34" charset="-120"/>
              </a:rPr>
              <a:t>Route, staging point, command, resources, communications and external interface verified.</a:t>
            </a:r>
            <a:endParaRPr lang="en-US" sz="650" dirty="0"/>
          </a:p>
        </p:txBody>
      </p:sp>
      <p:sp>
        <p:nvSpPr>
          <p:cNvPr id="31" name="Text 28"/>
          <p:cNvSpPr/>
          <p:nvPr/>
        </p:nvSpPr>
        <p:spPr>
          <a:xfrm>
            <a:off x="5157788" y="3259615"/>
            <a:ext cx="771525" cy="164306"/>
          </a:xfrm>
          <a:prstGeom prst="rect">
            <a:avLst/>
          </a:prstGeom>
          <a:noFill/>
          <a:ln/>
        </p:spPr>
        <p:txBody>
          <a:bodyPr wrap="none" lIns="0" tIns="51054" rIns="0" bIns="0" rtlCol="0" anchor="t">
            <a:spAutoFit/>
          </a:bodyPr>
          <a:lstStyle/>
          <a:p>
            <a:pPr algn="ctr" indent="0" marL="0">
              <a:buNone/>
            </a:pPr>
            <a:r>
              <a:rPr lang="en-US" sz="600" b="1" spc="1" kern="0" dirty="0">
                <a:solidFill>
                  <a:srgbClr val="FFFFFF"/>
                </a:solidFill>
                <a:latin typeface="Arial" pitchFamily="34" charset="0"/>
                <a:ea typeface="Arial" pitchFamily="34" charset="-122"/>
                <a:cs typeface="Arial" pitchFamily="34" charset="-120"/>
              </a:rPr>
              <a:t>VALID</a:t>
            </a:r>
            <a:endParaRPr lang="en-US" sz="600" dirty="0"/>
          </a:p>
        </p:txBody>
      </p:sp>
      <p:sp>
        <p:nvSpPr>
          <p:cNvPr id="32" name="Text 29"/>
          <p:cNvSpPr/>
          <p:nvPr/>
        </p:nvSpPr>
        <p:spPr>
          <a:xfrm>
            <a:off x="500063" y="3638234"/>
            <a:ext cx="385763" cy="150019"/>
          </a:xfrm>
          <a:prstGeom prst="rect">
            <a:avLst/>
          </a:prstGeom>
          <a:noFill/>
          <a:ln/>
        </p:spPr>
        <p:txBody>
          <a:bodyPr wrap="none" lIns="0" tIns="0" rIns="0" bIns="0" rtlCol="0" anchor="t">
            <a:spAutoFit/>
          </a:bodyPr>
          <a:lstStyle/>
          <a:p>
            <a:pPr algn="l" indent="0" marL="0">
              <a:buNone/>
            </a:pPr>
            <a:r>
              <a:rPr lang="en-US" sz="900" b="1" dirty="0">
                <a:solidFill>
                  <a:srgbClr val="F5C542"/>
                </a:solidFill>
                <a:latin typeface="Arial" pitchFamily="34" charset="0"/>
                <a:ea typeface="Arial" pitchFamily="34" charset="-122"/>
                <a:cs typeface="Arial" pitchFamily="34" charset="-120"/>
              </a:rPr>
              <a:t>06</a:t>
            </a:r>
            <a:endParaRPr lang="en-US" sz="900" dirty="0"/>
          </a:p>
        </p:txBody>
      </p:sp>
      <p:sp>
        <p:nvSpPr>
          <p:cNvPr id="33" name="Text 30"/>
          <p:cNvSpPr/>
          <p:nvPr/>
        </p:nvSpPr>
        <p:spPr>
          <a:xfrm>
            <a:off x="885825" y="3656093"/>
            <a:ext cx="1393031"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CONCRETE POUR</a:t>
            </a:r>
            <a:endParaRPr lang="en-US" sz="700" dirty="0"/>
          </a:p>
        </p:txBody>
      </p:sp>
      <p:sp>
        <p:nvSpPr>
          <p:cNvPr id="34" name="Text 31"/>
          <p:cNvSpPr/>
          <p:nvPr/>
        </p:nvSpPr>
        <p:spPr>
          <a:xfrm>
            <a:off x="2278856" y="3595315"/>
            <a:ext cx="2878931" cy="235855"/>
          </a:xfrm>
          <a:prstGeom prst="rect">
            <a:avLst/>
          </a:prstGeom>
          <a:noFill/>
          <a:ln/>
        </p:spPr>
        <p:txBody>
          <a:bodyPr wrap="square" lIns="0" tIns="0" rIns="102108" bIns="0" rtlCol="0" anchor="t">
            <a:spAutoFit/>
          </a:bodyPr>
          <a:lstStyle/>
          <a:p>
            <a:pPr algn="l" indent="0" marL="0">
              <a:lnSpc>
                <a:spcPct val="101600"/>
              </a:lnSpc>
              <a:buNone/>
            </a:pPr>
            <a:r>
              <a:rPr lang="en-US" sz="650" dirty="0">
                <a:solidFill>
                  <a:srgbClr val="FFFFFF"/>
                </a:solidFill>
                <a:latin typeface="Arial" pitchFamily="34" charset="0"/>
                <a:ea typeface="Arial" pitchFamily="34" charset="-122"/>
                <a:cs typeface="Arial" pitchFamily="34" charset="-120"/>
              </a:rPr>
              <a:t>Pump/hose control, formwork readiness, truck route and protected evacuation access accepted.</a:t>
            </a:r>
            <a:endParaRPr lang="en-US" sz="650" dirty="0"/>
          </a:p>
        </p:txBody>
      </p:sp>
      <p:sp>
        <p:nvSpPr>
          <p:cNvPr id="35" name="Text 32"/>
          <p:cNvSpPr/>
          <p:nvPr/>
        </p:nvSpPr>
        <p:spPr>
          <a:xfrm>
            <a:off x="5157788" y="3631090"/>
            <a:ext cx="771525" cy="164306"/>
          </a:xfrm>
          <a:prstGeom prst="rect">
            <a:avLst/>
          </a:prstGeom>
          <a:noFill/>
          <a:ln/>
        </p:spPr>
        <p:txBody>
          <a:bodyPr wrap="none" lIns="0" tIns="51054" rIns="0" bIns="0" rtlCol="0" anchor="t">
            <a:spAutoFit/>
          </a:bodyPr>
          <a:lstStyle/>
          <a:p>
            <a:pPr algn="ctr" indent="0" marL="0">
              <a:buNone/>
            </a:pPr>
            <a:r>
              <a:rPr lang="en-US" sz="600" b="1" spc="1" kern="0" dirty="0">
                <a:solidFill>
                  <a:srgbClr val="FFFFFF"/>
                </a:solidFill>
                <a:latin typeface="Arial" pitchFamily="34" charset="0"/>
                <a:ea typeface="Arial" pitchFamily="34" charset="-122"/>
                <a:cs typeface="Arial" pitchFamily="34" charset="-120"/>
              </a:rPr>
              <a:t>VALID</a:t>
            </a:r>
            <a:endParaRPr lang="en-US" sz="600" dirty="0"/>
          </a:p>
        </p:txBody>
      </p:sp>
      <p:sp>
        <p:nvSpPr>
          <p:cNvPr id="36" name="Shape 33"/>
          <p:cNvSpPr/>
          <p:nvPr/>
        </p:nvSpPr>
        <p:spPr>
          <a:xfrm>
            <a:off x="500063" y="3988277"/>
            <a:ext cx="5429250" cy="553138"/>
          </a:xfrm>
          <a:prstGeom prst="rect">
            <a:avLst/>
          </a:prstGeom>
          <a:solidFill>
            <a:srgbClr val="000000">
              <a:alpha val="0"/>
            </a:srgbClr>
          </a:solidFill>
          <a:ln/>
        </p:spPr>
      </p:sp>
      <p:sp>
        <p:nvSpPr>
          <p:cNvPr id="37" name="Shape 34"/>
          <p:cNvSpPr/>
          <p:nvPr/>
        </p:nvSpPr>
        <p:spPr>
          <a:xfrm>
            <a:off x="500063" y="3988277"/>
            <a:ext cx="5429250" cy="14288"/>
          </a:xfrm>
          <a:prstGeom prst="rect">
            <a:avLst/>
          </a:prstGeom>
          <a:solidFill>
            <a:srgbClr val="E05252"/>
          </a:solidFill>
          <a:ln/>
        </p:spPr>
      </p:sp>
      <p:sp>
        <p:nvSpPr>
          <p:cNvPr id="38" name="Text 35"/>
          <p:cNvSpPr/>
          <p:nvPr/>
        </p:nvSpPr>
        <p:spPr>
          <a:xfrm>
            <a:off x="500063" y="4070431"/>
            <a:ext cx="3880117" cy="128588"/>
          </a:xfrm>
          <a:prstGeom prst="rect">
            <a:avLst/>
          </a:prstGeom>
          <a:noFill/>
          <a:ln/>
        </p:spPr>
        <p:txBody>
          <a:bodyPr wrap="none" lIns="0" tIns="0" rIns="0" bIns="0" rtlCol="0" anchor="t">
            <a:spAutoFit/>
          </a:bodyPr>
          <a:lstStyle/>
          <a:p>
            <a:pPr algn="l" indent="0" marL="0">
              <a:lnSpc>
                <a:spcPct val="105600"/>
              </a:lnSpc>
              <a:buNone/>
            </a:pPr>
            <a:r>
              <a:rPr lang="en-US" sz="800" b="1" dirty="0">
                <a:solidFill>
                  <a:srgbClr val="FF7D7D"/>
                </a:solidFill>
                <a:latin typeface="Arial" pitchFamily="34" charset="0"/>
                <a:ea typeface="Arial" pitchFamily="34" charset="-122"/>
                <a:cs typeface="Arial" pitchFamily="34" charset="-120"/>
              </a:rPr>
              <a:t>ONE HOLD OR EXPIRED RELEASE BLOCKS THE ASSOCIATED WORK.</a:t>
            </a:r>
            <a:endParaRPr lang="en-US" sz="800" dirty="0"/>
          </a:p>
        </p:txBody>
      </p:sp>
      <p:sp>
        <p:nvSpPr>
          <p:cNvPr id="39" name="Text 36"/>
          <p:cNvSpPr/>
          <p:nvPr/>
        </p:nvSpPr>
        <p:spPr>
          <a:xfrm>
            <a:off x="500063" y="4246290"/>
            <a:ext cx="5429250"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Do not solve a permit conflict by changing the workface informally. Stop, assess the interface, amend the plan and formally</a:t>
            </a:r>
            <a:endParaRPr lang="en-US" sz="650" dirty="0"/>
          </a:p>
        </p:txBody>
      </p:sp>
      <p:sp>
        <p:nvSpPr>
          <p:cNvPr id="40" name="Text 37"/>
          <p:cNvSpPr/>
          <p:nvPr/>
        </p:nvSpPr>
        <p:spPr>
          <a:xfrm>
            <a:off x="500063" y="4404568"/>
            <a:ext cx="5429250"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revalidate.</a:t>
            </a:r>
            <a:endParaRPr lang="en-US" sz="650" dirty="0"/>
          </a:p>
        </p:txBody>
      </p:sp>
      <p:sp>
        <p:nvSpPr>
          <p:cNvPr id="41" name="Shape 38"/>
          <p:cNvSpPr/>
          <p:nvPr/>
        </p:nvSpPr>
        <p:spPr>
          <a:xfrm>
            <a:off x="6400800" y="0"/>
            <a:ext cx="2743200" cy="5143500"/>
          </a:xfrm>
          <a:prstGeom prst="rect">
            <a:avLst/>
          </a:prstGeom>
          <a:solidFill>
            <a:srgbClr val="000000">
              <a:alpha val="0"/>
            </a:srgbClr>
          </a:solidFill>
          <a:ln/>
        </p:spPr>
      </p:sp>
      <p:sp>
        <p:nvSpPr>
          <p:cNvPr id="42" name="Shape 39"/>
          <p:cNvSpPr/>
          <p:nvPr/>
        </p:nvSpPr>
        <p:spPr>
          <a:xfrm>
            <a:off x="6400800" y="0"/>
            <a:ext cx="7144" cy="5143500"/>
          </a:xfrm>
          <a:prstGeom prst="rect">
            <a:avLst/>
          </a:prstGeom>
          <a:solidFill>
            <a:srgbClr val="405365"/>
          </a:solidFill>
          <a:ln/>
        </p:spPr>
      </p:sp>
      <p:pic>
        <p:nvPicPr>
          <p:cNvPr id="43" name="Image 1" descr="preencoded.png">    </p:cNvPr>
          <p:cNvPicPr>
            <a:picLocks noChangeAspect="1"/>
          </p:cNvPicPr>
          <p:nvPr/>
        </p:nvPicPr>
        <p:blipFill>
          <a:blip r:embed="rId2"/>
          <a:stretch>
            <a:fillRect/>
          </a:stretch>
        </p:blipFill>
        <p:spPr>
          <a:xfrm>
            <a:off x="6400800" y="0"/>
            <a:ext cx="2743200" cy="4972050"/>
          </a:xfrm>
          <a:prstGeom prst="rect">
            <a:avLst/>
          </a:prstGeom>
        </p:spPr>
      </p:pic>
      <p:sp>
        <p:nvSpPr>
          <p:cNvPr id="44" name="Text 40"/>
          <p:cNvSpPr/>
          <p:nvPr/>
        </p:nvSpPr>
        <p:spPr>
          <a:xfrm>
            <a:off x="6579394" y="250031"/>
            <a:ext cx="1388120" cy="221456"/>
          </a:xfrm>
          <a:prstGeom prst="rect">
            <a:avLst/>
          </a:prstGeom>
          <a:noFill/>
          <a:ln/>
        </p:spPr>
        <p:txBody>
          <a:bodyPr wrap="square" lIns="76581" tIns="68072" rIns="76581" bIns="68072" rtlCol="0" anchor="t">
            <a:spAutoFit/>
          </a:bodyPr>
          <a:lstStyle/>
          <a:p>
            <a:pPr algn="l" indent="0" marL="0">
              <a:buNone/>
            </a:pPr>
            <a:r>
              <a:rPr lang="en-US" sz="550" b="1" spc="1" kern="0" dirty="0">
                <a:solidFill>
                  <a:srgbClr val="F5C542"/>
                </a:solidFill>
                <a:latin typeface="Arial" pitchFamily="34" charset="0"/>
                <a:ea typeface="Arial" pitchFamily="34" charset="-122"/>
                <a:cs typeface="Arial" pitchFamily="34" charset="-120"/>
              </a:rPr>
              <a:t>LIVE WORKFACE CONTROL</a:t>
            </a:r>
            <a:endParaRPr lang="en-US" sz="550" dirty="0"/>
          </a:p>
        </p:txBody>
      </p:sp>
      <p:sp>
        <p:nvSpPr>
          <p:cNvPr id="45" name="Text 41"/>
          <p:cNvSpPr/>
          <p:nvPr/>
        </p:nvSpPr>
        <p:spPr>
          <a:xfrm>
            <a:off x="6579394" y="3814986"/>
            <a:ext cx="1859998" cy="157163"/>
          </a:xfrm>
          <a:prstGeom prst="rect">
            <a:avLst/>
          </a:prstGeom>
          <a:noFill/>
          <a:ln/>
        </p:spPr>
        <p:txBody>
          <a:bodyPr wrap="none" lIns="0" tIns="0" rIns="0" bIns="0" rtlCol="0" anchor="t">
            <a:spAutoFit/>
          </a:bodyPr>
          <a:lstStyle/>
          <a:p>
            <a:pPr algn="l" indent="0" marL="0">
              <a:lnSpc>
                <a:spcPct val="92000"/>
              </a:lnSpc>
              <a:buNone/>
            </a:pPr>
            <a:r>
              <a:rPr lang="en-US" sz="1000" b="1" dirty="0">
                <a:solidFill>
                  <a:srgbClr val="FF8484"/>
                </a:solidFill>
                <a:latin typeface="Arial" pitchFamily="34" charset="0"/>
                <a:ea typeface="Arial" pitchFamily="34" charset="-122"/>
                <a:cs typeface="Arial" pitchFamily="34" charset="-120"/>
              </a:rPr>
              <a:t>PERMITS ALIGN OR WORK</a:t>
            </a:r>
            <a:endParaRPr lang="en-US" sz="1000" dirty="0"/>
          </a:p>
        </p:txBody>
      </p:sp>
      <p:sp>
        <p:nvSpPr>
          <p:cNvPr id="46" name="Text 42"/>
          <p:cNvSpPr/>
          <p:nvPr/>
        </p:nvSpPr>
        <p:spPr>
          <a:xfrm>
            <a:off x="6579394" y="3979292"/>
            <a:ext cx="521438" cy="157163"/>
          </a:xfrm>
          <a:prstGeom prst="rect">
            <a:avLst/>
          </a:prstGeom>
          <a:noFill/>
          <a:ln/>
        </p:spPr>
        <p:txBody>
          <a:bodyPr wrap="none" lIns="0" tIns="0" rIns="0" bIns="0" rtlCol="0" anchor="t">
            <a:spAutoFit/>
          </a:bodyPr>
          <a:lstStyle/>
          <a:p>
            <a:pPr algn="l" indent="0" marL="0">
              <a:lnSpc>
                <a:spcPct val="92000"/>
              </a:lnSpc>
              <a:buNone/>
            </a:pPr>
            <a:r>
              <a:rPr lang="en-US" sz="1000" b="1" dirty="0">
                <a:solidFill>
                  <a:srgbClr val="FF8484"/>
                </a:solidFill>
                <a:latin typeface="Arial" pitchFamily="34" charset="0"/>
                <a:ea typeface="Arial" pitchFamily="34" charset="-122"/>
                <a:cs typeface="Arial" pitchFamily="34" charset="-120"/>
              </a:rPr>
              <a:t>STOPS.</a:t>
            </a:r>
            <a:endParaRPr lang="en-US" sz="1000" dirty="0"/>
          </a:p>
        </p:txBody>
      </p:sp>
      <p:sp>
        <p:nvSpPr>
          <p:cNvPr id="47" name="Text 43"/>
          <p:cNvSpPr/>
          <p:nvPr/>
        </p:nvSpPr>
        <p:spPr>
          <a:xfrm>
            <a:off x="6579394" y="4197176"/>
            <a:ext cx="2035969"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Each document must reflect the same load,</a:t>
            </a:r>
            <a:endParaRPr lang="en-US" sz="650" dirty="0"/>
          </a:p>
        </p:txBody>
      </p:sp>
      <p:sp>
        <p:nvSpPr>
          <p:cNvPr id="48" name="Text 44"/>
          <p:cNvSpPr/>
          <p:nvPr/>
        </p:nvSpPr>
        <p:spPr>
          <a:xfrm>
            <a:off x="6579394" y="4376886"/>
            <a:ext cx="2035969"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route, floor, excavation condition and emergency</a:t>
            </a:r>
            <a:endParaRPr lang="en-US" sz="650" dirty="0"/>
          </a:p>
        </p:txBody>
      </p:sp>
      <p:sp>
        <p:nvSpPr>
          <p:cNvPr id="49" name="Text 45"/>
          <p:cNvSpPr/>
          <p:nvPr/>
        </p:nvSpPr>
        <p:spPr>
          <a:xfrm>
            <a:off x="6579394" y="4556596"/>
            <a:ext cx="2035969"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arrangement.</a:t>
            </a:r>
            <a:endParaRPr lang="en-US" sz="650" dirty="0"/>
          </a:p>
        </p:txBody>
      </p:sp>
      <p:sp>
        <p:nvSpPr>
          <p:cNvPr id="50" name="Text 46"/>
          <p:cNvSpPr/>
          <p:nvPr/>
        </p:nvSpPr>
        <p:spPr>
          <a:xfrm>
            <a:off x="8588518" y="4868466"/>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10 / 12</a:t>
            </a:r>
            <a:endParaRPr lang="en-US" sz="650" dirty="0"/>
          </a:p>
        </p:txBody>
      </p:sp>
      <p:sp>
        <p:nvSpPr>
          <p:cNvPr id="51" name="Shape 47"/>
          <p:cNvSpPr/>
          <p:nvPr/>
        </p:nvSpPr>
        <p:spPr>
          <a:xfrm>
            <a:off x="6400800" y="0"/>
            <a:ext cx="2736056" cy="5143500"/>
          </a:xfrm>
          <a:prstGeom prst="rect">
            <a:avLst/>
          </a:prstGeom>
          <a:solidFill>
            <a:srgbClr val="0B1119">
              <a:alpha val="18000"/>
            </a:srgbClr>
          </a:solid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442913" y="342900"/>
            <a:ext cx="6140723"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10 / MANAGEMENT VISIBILITY</a:t>
            </a:r>
            <a:endParaRPr lang="en-US" sz="650" dirty="0"/>
          </a:p>
        </p:txBody>
      </p:sp>
      <p:sp>
        <p:nvSpPr>
          <p:cNvPr id="4" name="Text 1"/>
          <p:cNvSpPr/>
          <p:nvPr/>
        </p:nvSpPr>
        <p:spPr>
          <a:xfrm>
            <a:off x="442913" y="567928"/>
            <a:ext cx="6140723" cy="312037"/>
          </a:xfrm>
          <a:prstGeom prst="rect">
            <a:avLst/>
          </a:prstGeom>
          <a:noFill/>
          <a:ln/>
        </p:spPr>
        <p:txBody>
          <a:bodyPr wrap="none" lIns="0" tIns="0" rIns="0" bIns="0" rtlCol="0" anchor="t">
            <a:spAutoFit/>
          </a:bodyPr>
          <a:lstStyle/>
          <a:p>
            <a:pPr algn="l" indent="0" marL="0">
              <a:lnSpc>
                <a:spcPct val="83200"/>
              </a:lnSpc>
              <a:buNone/>
            </a:pPr>
            <a:r>
              <a:rPr lang="en-US" sz="2100" b="1" spc="-1" kern="0" dirty="0">
                <a:solidFill>
                  <a:srgbClr val="FFFFFF"/>
                </a:solidFill>
                <a:latin typeface="Arial" pitchFamily="34" charset="0"/>
                <a:ea typeface="Arial" pitchFamily="34" charset="-122"/>
                <a:cs typeface="Arial" pitchFamily="34" charset="-120"/>
              </a:rPr>
              <a:t>The dashboard makes </a:t>
            </a:r>
            <a:r>
              <a:rPr lang="en-US" sz="2100" b="1" spc="-1" kern="0" dirty="0">
                <a:solidFill>
                  <a:srgbClr val="F5C542"/>
                </a:solidFill>
                <a:latin typeface="Arial" pitchFamily="34" charset="0"/>
                <a:ea typeface="Arial" pitchFamily="34" charset="-122"/>
                <a:cs typeface="Arial" pitchFamily="34" charset="-120"/>
              </a:rPr>
              <a:t>holds visible.</a:t>
            </a:r>
            <a:endParaRPr lang="en-US" sz="2100" dirty="0"/>
          </a:p>
        </p:txBody>
      </p:sp>
      <p:sp>
        <p:nvSpPr>
          <p:cNvPr id="5" name="Text 2"/>
          <p:cNvSpPr/>
          <p:nvPr/>
        </p:nvSpPr>
        <p:spPr>
          <a:xfrm>
            <a:off x="442913" y="951402"/>
            <a:ext cx="5572125" cy="325375"/>
          </a:xfrm>
          <a:prstGeom prst="rect">
            <a:avLst/>
          </a:prstGeom>
          <a:noFill/>
          <a:ln/>
        </p:spPr>
        <p:txBody>
          <a:bodyPr wrap="square" lIns="0" tIns="0" rIns="0" bIns="0" rtlCol="0" anchor="t">
            <a:spAutoFit/>
          </a:bodyPr>
          <a:lstStyle/>
          <a:p>
            <a:pPr algn="l" indent="0" marL="0">
              <a:lnSpc>
                <a:spcPct val="107200"/>
              </a:lnSpc>
              <a:buNone/>
            </a:pPr>
            <a:r>
              <a:rPr lang="en-US" sz="900" dirty="0">
                <a:solidFill>
                  <a:srgbClr val="FFFFFF"/>
                </a:solidFill>
                <a:latin typeface="Arial" pitchFamily="34" charset="0"/>
                <a:ea typeface="Arial" pitchFamily="34" charset="-122"/>
                <a:cs typeface="Arial" pitchFamily="34" charset="-120"/>
              </a:rPr>
              <a:t>Review live risk mitigation, crane-permit interfaces and emergency readiness together before the shift or high-risk lift proceeds.</a:t>
            </a:r>
            <a:endParaRPr lang="en-US" sz="900" dirty="0"/>
          </a:p>
        </p:txBody>
      </p:sp>
      <p:sp>
        <p:nvSpPr>
          <p:cNvPr id="6" name="Shape 3"/>
          <p:cNvSpPr/>
          <p:nvPr/>
        </p:nvSpPr>
        <p:spPr>
          <a:xfrm>
            <a:off x="442913" y="1398222"/>
            <a:ext cx="5893594" cy="3021806"/>
          </a:xfrm>
          <a:prstGeom prst="rect">
            <a:avLst/>
          </a:prstGeom>
          <a:solidFill>
            <a:srgbClr val="132230"/>
          </a:solidFill>
          <a:ln/>
        </p:spPr>
      </p:sp>
      <p:sp>
        <p:nvSpPr>
          <p:cNvPr id="7" name="Shape 4"/>
          <p:cNvSpPr/>
          <p:nvPr/>
        </p:nvSpPr>
        <p:spPr>
          <a:xfrm>
            <a:off x="442913" y="1398222"/>
            <a:ext cx="5893594" cy="21431"/>
          </a:xfrm>
          <a:prstGeom prst="rect">
            <a:avLst/>
          </a:prstGeom>
          <a:solidFill>
            <a:srgbClr val="F5C542"/>
          </a:solidFill>
          <a:ln/>
        </p:spPr>
      </p:sp>
      <p:sp>
        <p:nvSpPr>
          <p:cNvPr id="8" name="Shape 5"/>
          <p:cNvSpPr/>
          <p:nvPr/>
        </p:nvSpPr>
        <p:spPr>
          <a:xfrm>
            <a:off x="442913" y="4412884"/>
            <a:ext cx="5893594" cy="7144"/>
          </a:xfrm>
          <a:prstGeom prst="rect">
            <a:avLst/>
          </a:prstGeom>
          <a:solidFill>
            <a:srgbClr val="405365"/>
          </a:solidFill>
          <a:ln/>
        </p:spPr>
      </p:sp>
      <p:pic>
        <p:nvPicPr>
          <p:cNvPr id="9" name="Image 1" descr="preencoded.png">    </p:cNvPr>
          <p:cNvPicPr>
            <a:picLocks noChangeAspect="1"/>
          </p:cNvPicPr>
          <p:nvPr/>
        </p:nvPicPr>
        <p:blipFill>
          <a:blip r:embed="rId2"/>
          <a:stretch>
            <a:fillRect/>
          </a:stretch>
        </p:blipFill>
        <p:spPr>
          <a:xfrm>
            <a:off x="532209" y="1541097"/>
            <a:ext cx="5715000" cy="2736056"/>
          </a:xfrm>
          <a:prstGeom prst="rect">
            <a:avLst/>
          </a:prstGeom>
        </p:spPr>
      </p:pic>
      <p:sp>
        <p:nvSpPr>
          <p:cNvPr id="10" name="Text 6"/>
          <p:cNvSpPr/>
          <p:nvPr/>
        </p:nvSpPr>
        <p:spPr>
          <a:xfrm>
            <a:off x="442913" y="4512897"/>
            <a:ext cx="5893594" cy="222796"/>
          </a:xfrm>
          <a:prstGeom prst="rect">
            <a:avLst/>
          </a:prstGeom>
          <a:noFill/>
          <a:ln/>
        </p:spPr>
        <p:txBody>
          <a:bodyPr wrap="square" lIns="0" tIns="0" rIns="0" bIns="0" rtlCol="0" anchor="t">
            <a:spAutoFit/>
          </a:bodyPr>
          <a:lstStyle/>
          <a:p>
            <a:pPr algn="l" indent="0" marL="0">
              <a:lnSpc>
                <a:spcPct val="104000"/>
              </a:lnSpc>
              <a:buNone/>
            </a:pPr>
            <a:r>
              <a:rPr lang="en-US" sz="600" b="1" dirty="0">
                <a:solidFill>
                  <a:srgbClr val="F5C542"/>
                </a:solidFill>
                <a:latin typeface="Arial" pitchFamily="34" charset="0"/>
                <a:ea typeface="Arial" pitchFamily="34" charset="-122"/>
                <a:cs typeface="Arial" pitchFamily="34" charset="-120"/>
              </a:rPr>
              <a:t>TEMPLATE STATE ONLY:</a:t>
            </a:r>
            <a:r>
              <a:rPr lang="en-US" sz="600" dirty="0">
                <a:solidFill>
                  <a:srgbClr val="FFFFFF"/>
                </a:solidFill>
                <a:latin typeface="Arial" pitchFamily="34" charset="0"/>
                <a:ea typeface="Arial" pitchFamily="34" charset="-122"/>
                <a:cs typeface="Arial" pitchFamily="34" charset="-120"/>
              </a:rPr>
              <a:t> the image intentionally shows PENDING status. It becomes a live management control only after the team enters actual </a:t>
            </a:r>
            <a:r>
              <a:rPr lang="en-US" sz="600" dirty="0">
                <a:solidFill>
                  <a:srgbClr val="FFFFFF"/>
                </a:solidFill>
                <a:latin typeface="Arial" pitchFamily="34" charset="0"/>
                <a:ea typeface="Arial" pitchFamily="34" charset="-122"/>
                <a:cs typeface="Arial" pitchFamily="34" charset="-120"/>
              </a:rPr>
              <a:t>shift inspections, permits, monitoring results and route-walkdown evidence in the linked workbook.</a:t>
            </a:r>
            <a:endParaRPr lang="en-US" sz="600" dirty="0"/>
          </a:p>
        </p:txBody>
      </p:sp>
      <p:sp>
        <p:nvSpPr>
          <p:cNvPr id="11" name="Shape 7"/>
          <p:cNvSpPr/>
          <p:nvPr/>
        </p:nvSpPr>
        <p:spPr>
          <a:xfrm>
            <a:off x="6583635" y="0"/>
            <a:ext cx="2560309" cy="5143500"/>
          </a:xfrm>
          <a:prstGeom prst="rect">
            <a:avLst/>
          </a:prstGeom>
          <a:solidFill>
            <a:srgbClr val="101923"/>
          </a:solidFill>
          <a:ln/>
        </p:spPr>
      </p:sp>
      <p:sp>
        <p:nvSpPr>
          <p:cNvPr id="12" name="Shape 8"/>
          <p:cNvSpPr/>
          <p:nvPr/>
        </p:nvSpPr>
        <p:spPr>
          <a:xfrm>
            <a:off x="6583635" y="0"/>
            <a:ext cx="7144" cy="5143500"/>
          </a:xfrm>
          <a:prstGeom prst="rect">
            <a:avLst/>
          </a:prstGeom>
          <a:solidFill>
            <a:srgbClr val="405365"/>
          </a:solidFill>
          <a:ln/>
        </p:spPr>
      </p:sp>
      <p:sp>
        <p:nvSpPr>
          <p:cNvPr id="13" name="Text 9"/>
          <p:cNvSpPr/>
          <p:nvPr/>
        </p:nvSpPr>
        <p:spPr>
          <a:xfrm>
            <a:off x="6783660" y="357188"/>
            <a:ext cx="2035969" cy="552022"/>
          </a:xfrm>
          <a:prstGeom prst="rect">
            <a:avLst/>
          </a:prstGeom>
          <a:noFill/>
          <a:ln/>
        </p:spPr>
        <p:txBody>
          <a:bodyPr wrap="square" lIns="0" tIns="0" rIns="0" bIns="0" rtlCol="0" anchor="t">
            <a:spAutoFit/>
          </a:bodyPr>
          <a:lstStyle/>
          <a:p>
            <a:pPr algn="l" indent="0" marL="0">
              <a:lnSpc>
                <a:spcPct val="89600"/>
              </a:lnSpc>
              <a:buNone/>
            </a:pPr>
            <a:r>
              <a:rPr lang="en-US" sz="1150" b="1" dirty="0">
                <a:solidFill>
                  <a:srgbClr val="F5C542"/>
                </a:solidFill>
                <a:latin typeface="Arial" pitchFamily="34" charset="0"/>
                <a:ea typeface="Arial" pitchFamily="34" charset="-122"/>
                <a:cs typeface="Arial" pitchFamily="34" charset="-120"/>
              </a:rPr>
              <a:t>A dashboard supports the decision. It does not replace it.</a:t>
            </a:r>
            <a:endParaRPr lang="en-US" sz="1150" dirty="0"/>
          </a:p>
        </p:txBody>
      </p:sp>
      <p:sp>
        <p:nvSpPr>
          <p:cNvPr id="14" name="Text 10"/>
          <p:cNvSpPr/>
          <p:nvPr/>
        </p:nvSpPr>
        <p:spPr>
          <a:xfrm>
            <a:off x="6783660" y="1016366"/>
            <a:ext cx="2000250" cy="578644"/>
          </a:xfrm>
          <a:prstGeom prst="rect">
            <a:avLst/>
          </a:prstGeom>
          <a:noFill/>
          <a:ln/>
        </p:spPr>
        <p:txBody>
          <a:bodyPr wrap="square" lIns="0" tIns="0" rIns="0" bIns="0" rtlCol="0" anchor="t">
            <a:spAutoFit/>
          </a:bodyPr>
          <a:lstStyle/>
          <a:p>
            <a:pPr algn="l" indent="0" marL="0">
              <a:lnSpc>
                <a:spcPct val="108000"/>
              </a:lnSpc>
              <a:buNone/>
            </a:pPr>
            <a:r>
              <a:rPr lang="en-US" sz="800" dirty="0">
                <a:solidFill>
                  <a:srgbClr val="FFFFFF"/>
                </a:solidFill>
                <a:latin typeface="Arial" pitchFamily="34" charset="0"/>
                <a:ea typeface="Arial" pitchFamily="34" charset="-122"/>
                <a:cs typeface="Arial" pitchFamily="34" charset="-120"/>
              </a:rPr>
              <a:t>The project manager uses one view to identify missing evidence, conflicting work and permit conditions before they create a workface exposure.</a:t>
            </a:r>
            <a:endParaRPr lang="en-US" sz="800" dirty="0"/>
          </a:p>
        </p:txBody>
      </p:sp>
      <p:sp>
        <p:nvSpPr>
          <p:cNvPr id="15" name="Text 11"/>
          <p:cNvSpPr/>
          <p:nvPr/>
        </p:nvSpPr>
        <p:spPr>
          <a:xfrm>
            <a:off x="6783660" y="1852185"/>
            <a:ext cx="2014538"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1 · PENDING MEANS UNASSESSED</a:t>
            </a:r>
            <a:endParaRPr lang="en-US" sz="700" dirty="0"/>
          </a:p>
        </p:txBody>
      </p:sp>
      <p:sp>
        <p:nvSpPr>
          <p:cNvPr id="16" name="Text 12"/>
          <p:cNvSpPr/>
          <p:nvPr/>
        </p:nvSpPr>
        <p:spPr>
          <a:xfrm>
            <a:off x="6783660" y="2009347"/>
            <a:ext cx="2014538" cy="245120"/>
          </a:xfrm>
          <a:prstGeom prst="rect">
            <a:avLst/>
          </a:prstGeom>
          <a:noFill/>
          <a:ln/>
        </p:spPr>
        <p:txBody>
          <a:bodyPr wrap="squar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No default status is an acceptance. The named supervisor must provide current evidence.</a:t>
            </a:r>
            <a:endParaRPr lang="en-US" sz="650" dirty="0"/>
          </a:p>
        </p:txBody>
      </p:sp>
      <p:sp>
        <p:nvSpPr>
          <p:cNvPr id="17" name="Text 13"/>
          <p:cNvSpPr/>
          <p:nvPr/>
        </p:nvSpPr>
        <p:spPr>
          <a:xfrm>
            <a:off x="6783660" y="2454492"/>
            <a:ext cx="2014538" cy="114300"/>
          </a:xfrm>
          <a:prstGeom prst="rect">
            <a:avLst/>
          </a:prstGeom>
          <a:noFill/>
          <a:ln/>
        </p:spPr>
        <p:txBody>
          <a:bodyPr wrap="square" lIns="0" tIns="0" rIns="0" bIns="0" rtlCol="0" anchor="t">
            <a:spAutoFit/>
          </a:bodyPr>
          <a:lstStyle/>
          <a:p>
            <a:pPr algn="l" indent="0" marL="0">
              <a:buNone/>
            </a:pPr>
            <a:r>
              <a:rPr lang="en-US" sz="700" b="1" spc="1" kern="0" dirty="0">
                <a:solidFill>
                  <a:srgbClr val="FF8282"/>
                </a:solidFill>
                <a:latin typeface="Arial" pitchFamily="34" charset="0"/>
                <a:ea typeface="Arial" pitchFamily="34" charset="-122"/>
                <a:cs typeface="Arial" pitchFamily="34" charset="-120"/>
              </a:rPr>
              <a:t>2 · ONE HOLD BLOCKS WORK</a:t>
            </a:r>
            <a:endParaRPr lang="en-US" sz="700" dirty="0"/>
          </a:p>
        </p:txBody>
      </p:sp>
      <p:sp>
        <p:nvSpPr>
          <p:cNvPr id="18" name="Text 14"/>
          <p:cNvSpPr/>
          <p:nvPr/>
        </p:nvSpPr>
        <p:spPr>
          <a:xfrm>
            <a:off x="6783660" y="2611655"/>
            <a:ext cx="2014538" cy="367680"/>
          </a:xfrm>
          <a:prstGeom prst="rect">
            <a:avLst/>
          </a:prstGeom>
          <a:noFill/>
          <a:ln/>
        </p:spPr>
        <p:txBody>
          <a:bodyPr wrap="squar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A HOLD, EXPIRED or RED item stops the associated lift, pour, formwork or support activity until revalidated.</a:t>
            </a:r>
            <a:endParaRPr lang="en-US" sz="650" dirty="0"/>
          </a:p>
        </p:txBody>
      </p:sp>
      <p:sp>
        <p:nvSpPr>
          <p:cNvPr id="19" name="Text 15"/>
          <p:cNvSpPr/>
          <p:nvPr/>
        </p:nvSpPr>
        <p:spPr>
          <a:xfrm>
            <a:off x="6783660" y="3179359"/>
            <a:ext cx="2014538" cy="2286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3 · READ THE INTERFACES TOGETHER</a:t>
            </a:r>
            <a:endParaRPr lang="en-US" sz="700" dirty="0"/>
          </a:p>
        </p:txBody>
      </p:sp>
      <p:sp>
        <p:nvSpPr>
          <p:cNvPr id="20" name="Text 16"/>
          <p:cNvSpPr/>
          <p:nvPr/>
        </p:nvSpPr>
        <p:spPr>
          <a:xfrm>
            <a:off x="6783660" y="3450822"/>
            <a:ext cx="2014538" cy="367680"/>
          </a:xfrm>
          <a:prstGeom prst="rect">
            <a:avLst/>
          </a:prstGeom>
          <a:noFill/>
          <a:ln/>
        </p:spPr>
        <p:txBody>
          <a:bodyPr wrap="squar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Lift plan, formwork release, excavation PTW, dewatering/LOTO and rescue readiness must align for the same workface.</a:t>
            </a:r>
            <a:endParaRPr lang="en-US" sz="650" dirty="0"/>
          </a:p>
        </p:txBody>
      </p:sp>
      <p:sp>
        <p:nvSpPr>
          <p:cNvPr id="21" name="Text 17"/>
          <p:cNvSpPr/>
          <p:nvPr/>
        </p:nvSpPr>
        <p:spPr>
          <a:xfrm>
            <a:off x="450056" y="4872038"/>
            <a:ext cx="6381545" cy="100013"/>
          </a:xfrm>
          <a:prstGeom prst="rect">
            <a:avLst/>
          </a:prstGeom>
          <a:noFill/>
          <a:ln/>
        </p:spPr>
        <p:txBody>
          <a:bodyPr wrap="square" lIns="0" tIns="0"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LIVE EVIDENCE INPUTS: SIMOPS CHECKLIST · PERMIT MATRIX · EMERGENCY ROUTE CHECK · MONITORING / DEWATERING STATUS</a:t>
            </a:r>
            <a:endParaRPr lang="en-US" sz="600" dirty="0"/>
          </a:p>
        </p:txBody>
      </p:sp>
      <p:sp>
        <p:nvSpPr>
          <p:cNvPr id="22" name="Text 18"/>
          <p:cNvSpPr/>
          <p:nvPr/>
        </p:nvSpPr>
        <p:spPr>
          <a:xfrm>
            <a:off x="8581095" y="4861322"/>
            <a:ext cx="377168"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11 / 12</a:t>
            </a:r>
            <a:endParaRPr lang="en-US" sz="6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92931" y="664369"/>
            <a:ext cx="4527686" cy="114300"/>
          </a:xfrm>
          <a:prstGeom prst="rect">
            <a:avLst/>
          </a:prstGeom>
          <a:noFill/>
          <a:ln/>
        </p:spPr>
        <p:txBody>
          <a:bodyPr wrap="square" lIns="0" tIns="0" rIns="0" bIns="0" rtlCol="0" anchor="t">
            <a:spAutoFit/>
          </a:bodyPr>
          <a:lstStyle/>
          <a:p>
            <a:pPr algn="l" indent="0" marL="0">
              <a:buNone/>
            </a:pPr>
            <a:r>
              <a:rPr lang="en-US" sz="700" b="1" spc="2" kern="0" dirty="0">
                <a:solidFill>
                  <a:srgbClr val="F5C542"/>
                </a:solidFill>
                <a:latin typeface="Arial" pitchFamily="34" charset="0"/>
                <a:ea typeface="Arial" pitchFamily="34" charset="-122"/>
                <a:cs typeface="Arial" pitchFamily="34" charset="-120"/>
              </a:rPr>
              <a:t>CLOSING STANDARD</a:t>
            </a:r>
            <a:endParaRPr lang="en-US" sz="700" dirty="0"/>
          </a:p>
        </p:txBody>
      </p:sp>
      <p:sp>
        <p:nvSpPr>
          <p:cNvPr id="4" name="Text 1"/>
          <p:cNvSpPr/>
          <p:nvPr/>
        </p:nvSpPr>
        <p:spPr>
          <a:xfrm>
            <a:off x="592931" y="992981"/>
            <a:ext cx="4527686" cy="845307"/>
          </a:xfrm>
          <a:prstGeom prst="rect">
            <a:avLst/>
          </a:prstGeom>
          <a:noFill/>
          <a:ln/>
        </p:spPr>
        <p:txBody>
          <a:bodyPr wrap="square" lIns="0" tIns="0" rIns="0" bIns="0" rtlCol="0" anchor="t">
            <a:spAutoFit/>
          </a:bodyPr>
          <a:lstStyle/>
          <a:p>
            <a:pPr algn="l" indent="0" marL="0">
              <a:lnSpc>
                <a:spcPct val="77600"/>
              </a:lnSpc>
              <a:buNone/>
            </a:pPr>
            <a:r>
              <a:rPr lang="en-US" sz="3150" b="1" spc="-2" kern="0" dirty="0">
                <a:solidFill>
                  <a:srgbClr val="FFFFFF"/>
                </a:solidFill>
                <a:latin typeface="Arial" pitchFamily="34" charset="0"/>
                <a:ea typeface="Arial" pitchFamily="34" charset="-122"/>
                <a:cs typeface="Arial" pitchFamily="34" charset="-120"/>
              </a:rPr>
              <a:t>No evidence</a:t>
            </a:r>
            <a:r>
              <a:rPr lang="en-US" sz="3150" b="1" spc="-2" kern="0" dirty="0">
                <a:solidFill>
                  <a:srgbClr val="FFFFFF"/>
                </a:solidFill>
                <a:latin typeface="Arial" pitchFamily="34" charset="0"/>
                <a:ea typeface="Arial" pitchFamily="34" charset="-122"/>
                <a:cs typeface="Arial" pitchFamily="34" charset="-120"/>
              </a:rPr>
              <a:t>
</a:t>
            </a:r>
            <a:r>
              <a:rPr lang="en-US" sz="3150" b="1" spc="-2" kern="0" dirty="0">
                <a:solidFill>
                  <a:srgbClr val="F5C542"/>
                </a:solidFill>
                <a:latin typeface="Arial" pitchFamily="34" charset="0"/>
                <a:ea typeface="Arial" pitchFamily="34" charset="-122"/>
                <a:cs typeface="Arial" pitchFamily="34" charset="-120"/>
              </a:rPr>
              <a:t>gap.</a:t>
            </a:r>
            <a:endParaRPr lang="en-US" sz="3150" dirty="0"/>
          </a:p>
        </p:txBody>
      </p:sp>
      <p:sp>
        <p:nvSpPr>
          <p:cNvPr id="5" name="Text 2"/>
          <p:cNvSpPr/>
          <p:nvPr/>
        </p:nvSpPr>
        <p:spPr>
          <a:xfrm>
            <a:off x="592931" y="2031169"/>
            <a:ext cx="4143375" cy="660350"/>
          </a:xfrm>
          <a:prstGeom prst="rect">
            <a:avLst/>
          </a:prstGeom>
          <a:noFill/>
          <a:ln/>
        </p:spPr>
        <p:txBody>
          <a:bodyPr wrap="square" lIns="0" tIns="0" rIns="0" bIns="0" rtlCol="0" anchor="t">
            <a:spAutoFit/>
          </a:bodyPr>
          <a:lstStyle/>
          <a:p>
            <a:pPr algn="l" indent="0" marL="0">
              <a:lnSpc>
                <a:spcPct val="107200"/>
              </a:lnSpc>
              <a:buNone/>
            </a:pPr>
            <a:r>
              <a:rPr lang="en-US" sz="1200" dirty="0">
                <a:solidFill>
                  <a:srgbClr val="FFFFFF"/>
                </a:solidFill>
                <a:latin typeface="Arial" pitchFamily="34" charset="0"/>
                <a:ea typeface="Arial" pitchFamily="34" charset="-122"/>
                <a:cs typeface="Arial" pitchFamily="34" charset="-120"/>
              </a:rPr>
              <a:t>Safe lower-basement SIMOPS depends on an evidence-led decision at every shift, lift, pour, support change and emergency restart.</a:t>
            </a:r>
            <a:endParaRPr lang="en-US" sz="1200" dirty="0"/>
          </a:p>
        </p:txBody>
      </p:sp>
      <p:sp>
        <p:nvSpPr>
          <p:cNvPr id="6" name="Text 3"/>
          <p:cNvSpPr/>
          <p:nvPr/>
        </p:nvSpPr>
        <p:spPr>
          <a:xfrm>
            <a:off x="592931" y="3141576"/>
            <a:ext cx="3750469" cy="502630"/>
          </a:xfrm>
          <a:prstGeom prst="rect">
            <a:avLst/>
          </a:prstGeom>
          <a:noFill/>
          <a:ln/>
        </p:spPr>
        <p:txBody>
          <a:bodyPr wrap="square" lIns="0" tIns="0" rIns="0" bIns="0" rtlCol="0" anchor="t">
            <a:spAutoFit/>
          </a:bodyPr>
          <a:lstStyle/>
          <a:p>
            <a:pPr algn="l" indent="0" marL="0">
              <a:lnSpc>
                <a:spcPct val="110400"/>
              </a:lnSpc>
              <a:buNone/>
            </a:pPr>
            <a:r>
              <a:rPr lang="en-US" sz="900" dirty="0">
                <a:solidFill>
                  <a:srgbClr val="FF7C7C"/>
                </a:solidFill>
                <a:latin typeface="Arial" pitchFamily="34" charset="0"/>
                <a:ea typeface="Arial" pitchFamily="34" charset="-122"/>
                <a:cs typeface="Arial" pitchFamily="34" charset="-120"/>
              </a:rPr>
              <a:t>NO WORK BENEATH A SUSPENDED LOAD. NO NDT-ONLY SHORING RELEASE. NO UNPLANNED RESCUE MEANS. NO RESTART WITHOUT REVALIDATION.</a:t>
            </a:r>
            <a:endParaRPr lang="en-US" sz="900" dirty="0"/>
          </a:p>
        </p:txBody>
      </p:sp>
      <p:sp>
        <p:nvSpPr>
          <p:cNvPr id="7" name="Shape 4"/>
          <p:cNvSpPr/>
          <p:nvPr/>
        </p:nvSpPr>
        <p:spPr>
          <a:xfrm>
            <a:off x="5617778" y="1042988"/>
            <a:ext cx="3028950" cy="3057525"/>
          </a:xfrm>
          <a:prstGeom prst="rect">
            <a:avLst/>
          </a:prstGeom>
          <a:solidFill>
            <a:srgbClr val="0B1119">
              <a:alpha val="42000"/>
            </a:srgbClr>
          </a:solidFill>
          <a:ln w="18288">
            <a:solidFill>
              <a:srgbClr val="F5C542"/>
            </a:solidFill>
            <a:prstDash val="solid"/>
          </a:ln>
        </p:spPr>
      </p:sp>
      <p:sp>
        <p:nvSpPr>
          <p:cNvPr id="8" name="Text 5"/>
          <p:cNvSpPr/>
          <p:nvPr/>
        </p:nvSpPr>
        <p:spPr>
          <a:xfrm>
            <a:off x="5782084" y="1235869"/>
            <a:ext cx="2408783" cy="100013"/>
          </a:xfrm>
          <a:prstGeom prst="rect">
            <a:avLst/>
          </a:prstGeom>
          <a:noFill/>
          <a:ln/>
        </p:spPr>
        <p:txBody>
          <a:bodyPr wrap="square" lIns="0" tIns="0" rIns="0" bIns="0"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CONTROLLED LOWER-BASEMENT WORKFACE</a:t>
            </a:r>
            <a:endParaRPr lang="en-US" sz="600" dirty="0"/>
          </a:p>
        </p:txBody>
      </p:sp>
      <p:sp>
        <p:nvSpPr>
          <p:cNvPr id="9" name="Shape 6"/>
          <p:cNvSpPr/>
          <p:nvPr/>
        </p:nvSpPr>
        <p:spPr>
          <a:xfrm>
            <a:off x="6417878" y="2057400"/>
            <a:ext cx="1485900" cy="85725"/>
          </a:xfrm>
          <a:prstGeom prst="rect">
            <a:avLst/>
          </a:prstGeom>
          <a:solidFill>
            <a:srgbClr val="FFFFFF"/>
          </a:solidFill>
          <a:ln/>
        </p:spPr>
      </p:sp>
      <p:sp>
        <p:nvSpPr>
          <p:cNvPr id="10" name="Text 7"/>
          <p:cNvSpPr/>
          <p:nvPr/>
        </p:nvSpPr>
        <p:spPr>
          <a:xfrm>
            <a:off x="8232391" y="1835944"/>
            <a:ext cx="116811" cy="232172"/>
          </a:xfrm>
          <a:prstGeom prst="rect">
            <a:avLst/>
          </a:prstGeom>
          <a:noFill/>
          <a:ln/>
        </p:spPr>
        <p:txBody>
          <a:bodyPr wrap="none" lIns="0" tIns="0" rIns="0" bIns="0" rtlCol="0" anchor="t">
            <a:spAutoFit/>
          </a:bodyPr>
          <a:lstStyle/>
          <a:p>
            <a:pPr algn="l" indent="0" marL="0">
              <a:buNone/>
            </a:pPr>
            <a:r>
              <a:rPr lang="en-US" sz="1400" b="1" dirty="0">
                <a:solidFill>
                  <a:srgbClr val="E05252"/>
                </a:solidFill>
                <a:latin typeface="Arial" pitchFamily="34" charset="0"/>
                <a:ea typeface="Arial" pitchFamily="34" charset="-122"/>
                <a:cs typeface="Arial" pitchFamily="34" charset="-120"/>
              </a:rPr>
              <a:t>×</a:t>
            </a:r>
            <a:endParaRPr lang="en-US" sz="1400" dirty="0"/>
          </a:p>
        </p:txBody>
      </p:sp>
      <p:sp>
        <p:nvSpPr>
          <p:cNvPr id="11" name="Text 8"/>
          <p:cNvSpPr/>
          <p:nvPr/>
        </p:nvSpPr>
        <p:spPr>
          <a:xfrm>
            <a:off x="6596472" y="3950494"/>
            <a:ext cx="910047" cy="92869"/>
          </a:xfrm>
          <a:prstGeom prst="rect">
            <a:avLst/>
          </a:prstGeom>
          <a:noFill/>
          <a:ln/>
        </p:spPr>
        <p:txBody>
          <a:bodyPr wrap="none" lIns="0" tIns="0" rIns="0" bIns="0" rtlCol="0" anchor="t">
            <a:spAutoFit/>
          </a:bodyPr>
          <a:lstStyle/>
          <a:p>
            <a:pPr algn="l" indent="0" marL="0">
              <a:buNone/>
            </a:pPr>
            <a:r>
              <a:rPr lang="en-US" sz="550" spc="1" kern="0" dirty="0">
                <a:solidFill>
                  <a:srgbClr val="FFFFFF"/>
                </a:solidFill>
                <a:latin typeface="Arial" pitchFamily="34" charset="0"/>
                <a:ea typeface="Arial" pitchFamily="34" charset="-122"/>
                <a:cs typeface="Arial" pitchFamily="34" charset="-120"/>
              </a:rPr>
              <a:t>PROTECTED ROUTE</a:t>
            </a:r>
            <a:endParaRPr lang="en-US" sz="550" dirty="0"/>
          </a:p>
        </p:txBody>
      </p:sp>
      <p:sp>
        <p:nvSpPr>
          <p:cNvPr id="12" name="Shape 9"/>
          <p:cNvSpPr/>
          <p:nvPr/>
        </p:nvSpPr>
        <p:spPr>
          <a:xfrm>
            <a:off x="5446328" y="2350294"/>
            <a:ext cx="1078706" cy="264319"/>
          </a:xfrm>
          <a:prstGeom prst="rect">
            <a:avLst/>
          </a:prstGeom>
          <a:solidFill>
            <a:srgbClr val="0B1119"/>
          </a:solidFill>
          <a:ln/>
        </p:spPr>
      </p:sp>
      <p:sp>
        <p:nvSpPr>
          <p:cNvPr id="13" name="Shape 10"/>
          <p:cNvSpPr/>
          <p:nvPr/>
        </p:nvSpPr>
        <p:spPr>
          <a:xfrm>
            <a:off x="5446328" y="2350294"/>
            <a:ext cx="1078706" cy="14288"/>
          </a:xfrm>
          <a:prstGeom prst="rect">
            <a:avLst/>
          </a:prstGeom>
          <a:solidFill>
            <a:srgbClr val="F5C542"/>
          </a:solidFill>
          <a:ln/>
        </p:spPr>
      </p:sp>
      <p:sp>
        <p:nvSpPr>
          <p:cNvPr id="14" name="Text 11"/>
          <p:cNvSpPr/>
          <p:nvPr/>
        </p:nvSpPr>
        <p:spPr>
          <a:xfrm>
            <a:off x="5446328" y="2350294"/>
            <a:ext cx="1078706" cy="264319"/>
          </a:xfrm>
          <a:prstGeom prst="rect">
            <a:avLst/>
          </a:prstGeom>
          <a:noFill/>
          <a:ln/>
        </p:spPr>
        <p:txBody>
          <a:bodyPr wrap="none" lIns="0" tIns="59563"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CONTROLLED LIFT / FALL ZONE</a:t>
            </a:r>
            <a:endParaRPr lang="en-US" sz="600" dirty="0"/>
          </a:p>
        </p:txBody>
      </p:sp>
      <p:sp>
        <p:nvSpPr>
          <p:cNvPr id="15" name="Shape 12"/>
          <p:cNvSpPr/>
          <p:nvPr/>
        </p:nvSpPr>
        <p:spPr>
          <a:xfrm>
            <a:off x="7632316" y="3086100"/>
            <a:ext cx="1285875" cy="164306"/>
          </a:xfrm>
          <a:prstGeom prst="rect">
            <a:avLst/>
          </a:prstGeom>
          <a:solidFill>
            <a:srgbClr val="0B1119"/>
          </a:solidFill>
          <a:ln/>
        </p:spPr>
      </p:sp>
      <p:sp>
        <p:nvSpPr>
          <p:cNvPr id="16" name="Shape 13"/>
          <p:cNvSpPr/>
          <p:nvPr/>
        </p:nvSpPr>
        <p:spPr>
          <a:xfrm>
            <a:off x="7632316" y="3086100"/>
            <a:ext cx="1285875" cy="14288"/>
          </a:xfrm>
          <a:prstGeom prst="rect">
            <a:avLst/>
          </a:prstGeom>
          <a:solidFill>
            <a:srgbClr val="F5C542"/>
          </a:solidFill>
          <a:ln/>
        </p:spPr>
      </p:sp>
      <p:sp>
        <p:nvSpPr>
          <p:cNvPr id="17" name="Text 14"/>
          <p:cNvSpPr/>
          <p:nvPr/>
        </p:nvSpPr>
        <p:spPr>
          <a:xfrm>
            <a:off x="7632316" y="3086100"/>
            <a:ext cx="1285875" cy="164306"/>
          </a:xfrm>
          <a:prstGeom prst="rect">
            <a:avLst/>
          </a:prstGeom>
          <a:noFill/>
          <a:ln/>
        </p:spPr>
        <p:txBody>
          <a:bodyPr wrap="none" lIns="0" tIns="59563"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EVIDENCE → RELEASE</a:t>
            </a:r>
            <a:endParaRPr lang="en-US" sz="600" dirty="0"/>
          </a:p>
        </p:txBody>
      </p:sp>
      <p:sp>
        <p:nvSpPr>
          <p:cNvPr id="18" name="Text 15"/>
          <p:cNvSpPr/>
          <p:nvPr/>
        </p:nvSpPr>
        <p:spPr>
          <a:xfrm>
            <a:off x="592931" y="4822031"/>
            <a:ext cx="6377415" cy="100013"/>
          </a:xfrm>
          <a:prstGeom prst="rect">
            <a:avLst/>
          </a:prstGeom>
          <a:noFill/>
          <a:ln/>
        </p:spPr>
        <p:txBody>
          <a:bodyPr wrap="square" lIns="0" tIns="0"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MANAGEMENT STANDARD: COMMAND THE WORKFACE, PROTECT THE ROUTE, VERIFY THE EVIDENCE, RELEASE ONLY WHEN SAFE.</a:t>
            </a:r>
            <a:endParaRPr lang="en-US" sz="600" dirty="0"/>
          </a:p>
        </p:txBody>
      </p:sp>
      <p:sp>
        <p:nvSpPr>
          <p:cNvPr id="19" name="Text 16"/>
          <p:cNvSpPr/>
          <p:nvPr/>
        </p:nvSpPr>
        <p:spPr>
          <a:xfrm>
            <a:off x="8524224" y="4811316"/>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12 / 12</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35781" y="385763"/>
            <a:ext cx="4767728"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01 / MANAGEMENT POSITION</a:t>
            </a:r>
            <a:endParaRPr lang="en-US" sz="650" dirty="0"/>
          </a:p>
        </p:txBody>
      </p:sp>
      <p:sp>
        <p:nvSpPr>
          <p:cNvPr id="4" name="Text 1"/>
          <p:cNvSpPr/>
          <p:nvPr/>
        </p:nvSpPr>
        <p:spPr>
          <a:xfrm>
            <a:off x="535781" y="625078"/>
            <a:ext cx="4767728" cy="690042"/>
          </a:xfrm>
          <a:prstGeom prst="rect">
            <a:avLst/>
          </a:prstGeom>
          <a:noFill/>
          <a:ln/>
        </p:spPr>
        <p:txBody>
          <a:bodyPr wrap="square" lIns="0" tIns="0" rIns="0" bIns="0" rtlCol="0" anchor="t">
            <a:spAutoFit/>
          </a:bodyPr>
          <a:lstStyle/>
          <a:p>
            <a:pPr algn="l" indent="0" marL="0">
              <a:lnSpc>
                <a:spcPct val="84000"/>
              </a:lnSpc>
              <a:buNone/>
            </a:pPr>
            <a:r>
              <a:rPr lang="en-US" sz="2350" b="1" spc="-1" kern="0" dirty="0">
                <a:solidFill>
                  <a:srgbClr val="FFFFFF"/>
                </a:solidFill>
                <a:latin typeface="Arial" pitchFamily="34" charset="0"/>
                <a:ea typeface="Arial" pitchFamily="34" charset="-122"/>
                <a:cs typeface="Arial" pitchFamily="34" charset="-120"/>
              </a:rPr>
              <a:t>One workface.</a:t>
            </a:r>
            <a:r>
              <a:rPr lang="en-US" sz="2350" b="1" spc="-1" kern="0" dirty="0">
                <a:solidFill>
                  <a:srgbClr val="FFFFFF"/>
                </a:solidFill>
                <a:latin typeface="Arial" pitchFamily="34" charset="0"/>
                <a:ea typeface="Arial" pitchFamily="34" charset="-122"/>
                <a:cs typeface="Arial" pitchFamily="34" charset="-120"/>
              </a:rPr>
              <a:t>
</a:t>
            </a:r>
            <a:r>
              <a:rPr lang="en-US" sz="2350" b="1" spc="-1" kern="0" dirty="0">
                <a:solidFill>
                  <a:srgbClr val="F5C542"/>
                </a:solidFill>
                <a:latin typeface="Arial" pitchFamily="34" charset="0"/>
                <a:ea typeface="Arial" pitchFamily="34" charset="-122"/>
                <a:cs typeface="Arial" pitchFamily="34" charset="-120"/>
              </a:rPr>
              <a:t>One safety case.</a:t>
            </a:r>
            <a:endParaRPr lang="en-US" sz="2350" dirty="0"/>
          </a:p>
        </p:txBody>
      </p:sp>
      <p:sp>
        <p:nvSpPr>
          <p:cNvPr id="5" name="Text 2"/>
          <p:cNvSpPr/>
          <p:nvPr/>
        </p:nvSpPr>
        <p:spPr>
          <a:xfrm>
            <a:off x="535781" y="1429420"/>
            <a:ext cx="4429125" cy="553696"/>
          </a:xfrm>
          <a:prstGeom prst="rect">
            <a:avLst/>
          </a:prstGeom>
          <a:noFill/>
          <a:ln/>
        </p:spPr>
        <p:txBody>
          <a:bodyPr wrap="square" lIns="0" tIns="0" rIns="0" bIns="0" rtlCol="0" anchor="t">
            <a:spAutoFit/>
          </a:bodyPr>
          <a:lstStyle/>
          <a:p>
            <a:pPr algn="l" indent="0" marL="0">
              <a:lnSpc>
                <a:spcPct val="108800"/>
              </a:lnSpc>
              <a:buNone/>
            </a:pPr>
            <a:r>
              <a:rPr lang="en-US" sz="1000" dirty="0">
                <a:solidFill>
                  <a:srgbClr val="FFFFFF"/>
                </a:solidFill>
                <a:latin typeface="Arial" pitchFamily="34" charset="0"/>
                <a:ea typeface="Arial" pitchFamily="34" charset="-122"/>
                <a:cs typeface="Arial" pitchFamily="34" charset="-120"/>
              </a:rPr>
              <a:t>Heavy lifts, concrete placement, formwork, water control, temporary support and emergency access must be accepted as one integrated decision.</a:t>
            </a:r>
            <a:endParaRPr lang="en-US" sz="1000" dirty="0"/>
          </a:p>
        </p:txBody>
      </p:sp>
      <p:sp>
        <p:nvSpPr>
          <p:cNvPr id="6" name="Shape 3"/>
          <p:cNvSpPr/>
          <p:nvPr/>
        </p:nvSpPr>
        <p:spPr>
          <a:xfrm>
            <a:off x="535781" y="2183141"/>
            <a:ext cx="4429125" cy="2457450"/>
          </a:xfrm>
          <a:prstGeom prst="rect">
            <a:avLst/>
          </a:prstGeom>
          <a:solidFill>
            <a:srgbClr val="000000">
              <a:alpha val="0"/>
            </a:srgbClr>
          </a:solidFill>
          <a:ln/>
        </p:spPr>
      </p:sp>
      <p:sp>
        <p:nvSpPr>
          <p:cNvPr id="7" name="Shape 4"/>
          <p:cNvSpPr/>
          <p:nvPr/>
        </p:nvSpPr>
        <p:spPr>
          <a:xfrm>
            <a:off x="535781" y="2183141"/>
            <a:ext cx="4429125" cy="14288"/>
          </a:xfrm>
          <a:prstGeom prst="rect">
            <a:avLst/>
          </a:prstGeom>
          <a:solidFill>
            <a:srgbClr val="F5C542"/>
          </a:solidFill>
          <a:ln/>
        </p:spPr>
      </p:sp>
      <p:sp>
        <p:nvSpPr>
          <p:cNvPr id="8" name="Text 5"/>
          <p:cNvSpPr/>
          <p:nvPr/>
        </p:nvSpPr>
        <p:spPr>
          <a:xfrm>
            <a:off x="535781" y="2302799"/>
            <a:ext cx="371475" cy="160734"/>
          </a:xfrm>
          <a:prstGeom prst="rect">
            <a:avLst/>
          </a:prstGeom>
          <a:noFill/>
          <a:ln/>
        </p:spPr>
        <p:txBody>
          <a:bodyPr wrap="none" lIns="0" tIns="0" rIns="0" bIns="0" rtlCol="0" anchor="t">
            <a:spAutoFit/>
          </a:bodyPr>
          <a:lstStyle/>
          <a:p>
            <a:pPr algn="l" indent="0" marL="0">
              <a:buNone/>
            </a:pPr>
            <a:r>
              <a:rPr lang="en-US" sz="1000" b="1" dirty="0">
                <a:solidFill>
                  <a:srgbClr val="F5C542"/>
                </a:solidFill>
                <a:latin typeface="Arial" pitchFamily="34" charset="0"/>
                <a:ea typeface="Arial" pitchFamily="34" charset="-122"/>
                <a:cs typeface="Arial" pitchFamily="34" charset="-120"/>
              </a:rPr>
              <a:t>01</a:t>
            </a:r>
            <a:endParaRPr lang="en-US" sz="1000" dirty="0"/>
          </a:p>
        </p:txBody>
      </p:sp>
      <p:sp>
        <p:nvSpPr>
          <p:cNvPr id="9" name="Text 6"/>
          <p:cNvSpPr/>
          <p:nvPr/>
        </p:nvSpPr>
        <p:spPr>
          <a:xfrm>
            <a:off x="907256" y="2322444"/>
            <a:ext cx="1243013" cy="121444"/>
          </a:xfrm>
          <a:prstGeom prst="rect">
            <a:avLst/>
          </a:prstGeom>
          <a:noFill/>
          <a:ln/>
        </p:spPr>
        <p:txBody>
          <a:bodyPr wrap="non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LIFT CONTROL</a:t>
            </a:r>
            <a:endParaRPr lang="en-US" sz="750" dirty="0"/>
          </a:p>
        </p:txBody>
      </p:sp>
      <p:sp>
        <p:nvSpPr>
          <p:cNvPr id="10" name="Text 7"/>
          <p:cNvSpPr/>
          <p:nvPr/>
        </p:nvSpPr>
        <p:spPr>
          <a:xfrm>
            <a:off x="2150269" y="2257202"/>
            <a:ext cx="2814638" cy="251929"/>
          </a:xfrm>
          <a:prstGeom prst="rect">
            <a:avLst/>
          </a:prstGeom>
          <a:noFill/>
          <a:ln/>
        </p:spPr>
        <p:txBody>
          <a:bodyPr wrap="square" lIns="0" tIns="0" rIns="0" bIns="0" rtlCol="0" anchor="t">
            <a:spAutoFit/>
          </a:bodyPr>
          <a:lstStyle/>
          <a:p>
            <a:pPr algn="l" indent="0" marL="0">
              <a:lnSpc>
                <a:spcPct val="100800"/>
              </a:lnSpc>
              <a:buNone/>
            </a:pPr>
            <a:r>
              <a:rPr lang="en-US" sz="750" dirty="0">
                <a:solidFill>
                  <a:srgbClr val="FFFFFF"/>
                </a:solidFill>
                <a:latin typeface="Arial" pitchFamily="34" charset="0"/>
                <a:ea typeface="Arial" pitchFamily="34" charset="-122"/>
                <a:cs typeface="Arial" pitchFamily="34" charset="-120"/>
              </a:rPr>
              <a:t>Load, route, crane position, exclusion and emergency contingency.</a:t>
            </a:r>
            <a:endParaRPr lang="en-US" sz="750" dirty="0"/>
          </a:p>
        </p:txBody>
      </p:sp>
      <p:sp>
        <p:nvSpPr>
          <p:cNvPr id="11" name="Text 8"/>
          <p:cNvSpPr/>
          <p:nvPr/>
        </p:nvSpPr>
        <p:spPr>
          <a:xfrm>
            <a:off x="535781" y="2709993"/>
            <a:ext cx="371475" cy="160734"/>
          </a:xfrm>
          <a:prstGeom prst="rect">
            <a:avLst/>
          </a:prstGeom>
          <a:noFill/>
          <a:ln/>
        </p:spPr>
        <p:txBody>
          <a:bodyPr wrap="none" lIns="0" tIns="0" rIns="0" bIns="0" rtlCol="0" anchor="t">
            <a:spAutoFit/>
          </a:bodyPr>
          <a:lstStyle/>
          <a:p>
            <a:pPr algn="l" indent="0" marL="0">
              <a:buNone/>
            </a:pPr>
            <a:r>
              <a:rPr lang="en-US" sz="1000" b="1" dirty="0">
                <a:solidFill>
                  <a:srgbClr val="F5C542"/>
                </a:solidFill>
                <a:latin typeface="Arial" pitchFamily="34" charset="0"/>
                <a:ea typeface="Arial" pitchFamily="34" charset="-122"/>
                <a:cs typeface="Arial" pitchFamily="34" charset="-120"/>
              </a:rPr>
              <a:t>02</a:t>
            </a:r>
            <a:endParaRPr lang="en-US" sz="1000" dirty="0"/>
          </a:p>
        </p:txBody>
      </p:sp>
      <p:sp>
        <p:nvSpPr>
          <p:cNvPr id="12" name="Text 9"/>
          <p:cNvSpPr/>
          <p:nvPr/>
        </p:nvSpPr>
        <p:spPr>
          <a:xfrm>
            <a:off x="907256" y="2668916"/>
            <a:ext cx="1243013" cy="242888"/>
          </a:xfrm>
          <a:prstGeom prst="rect">
            <a:avLst/>
          </a:prstGeom>
          <a:noFill/>
          <a:ln/>
        </p:spPr>
        <p:txBody>
          <a:bodyPr wrap="non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CONCRETE CONTROL</a:t>
            </a:r>
            <a:endParaRPr lang="en-US" sz="750" dirty="0"/>
          </a:p>
        </p:txBody>
      </p:sp>
      <p:sp>
        <p:nvSpPr>
          <p:cNvPr id="13" name="Text 10"/>
          <p:cNvSpPr/>
          <p:nvPr/>
        </p:nvSpPr>
        <p:spPr>
          <a:xfrm>
            <a:off x="2150269" y="2664396"/>
            <a:ext cx="2814638" cy="251929"/>
          </a:xfrm>
          <a:prstGeom prst="rect">
            <a:avLst/>
          </a:prstGeom>
          <a:noFill/>
          <a:ln/>
        </p:spPr>
        <p:txBody>
          <a:bodyPr wrap="square" lIns="0" tIns="0" rIns="0" bIns="0" rtlCol="0" anchor="t">
            <a:spAutoFit/>
          </a:bodyPr>
          <a:lstStyle/>
          <a:p>
            <a:pPr algn="l" indent="0" marL="0">
              <a:lnSpc>
                <a:spcPct val="100800"/>
              </a:lnSpc>
              <a:buNone/>
            </a:pPr>
            <a:r>
              <a:rPr lang="en-US" sz="750" dirty="0">
                <a:solidFill>
                  <a:srgbClr val="FFFFFF"/>
                </a:solidFill>
                <a:latin typeface="Arial" pitchFamily="34" charset="0"/>
                <a:ea typeface="Arial" pitchFamily="34" charset="-122"/>
                <a:cs typeface="Arial" pitchFamily="34" charset="-120"/>
              </a:rPr>
              <a:t>Pump, hose, formwork capacity, pour sequence and protected egress.</a:t>
            </a:r>
            <a:endParaRPr lang="en-US" sz="750" dirty="0"/>
          </a:p>
        </p:txBody>
      </p:sp>
      <p:sp>
        <p:nvSpPr>
          <p:cNvPr id="14" name="Text 11"/>
          <p:cNvSpPr/>
          <p:nvPr/>
        </p:nvSpPr>
        <p:spPr>
          <a:xfrm>
            <a:off x="535781" y="3117186"/>
            <a:ext cx="371475" cy="160734"/>
          </a:xfrm>
          <a:prstGeom prst="rect">
            <a:avLst/>
          </a:prstGeom>
          <a:noFill/>
          <a:ln/>
        </p:spPr>
        <p:txBody>
          <a:bodyPr wrap="none" lIns="0" tIns="0" rIns="0" bIns="0" rtlCol="0" anchor="t">
            <a:spAutoFit/>
          </a:bodyPr>
          <a:lstStyle/>
          <a:p>
            <a:pPr algn="l" indent="0" marL="0">
              <a:buNone/>
            </a:pPr>
            <a:r>
              <a:rPr lang="en-US" sz="1000" b="1" dirty="0">
                <a:solidFill>
                  <a:srgbClr val="F5C542"/>
                </a:solidFill>
                <a:latin typeface="Arial" pitchFamily="34" charset="0"/>
                <a:ea typeface="Arial" pitchFamily="34" charset="-122"/>
                <a:cs typeface="Arial" pitchFamily="34" charset="-120"/>
              </a:rPr>
              <a:t>03</a:t>
            </a:r>
            <a:endParaRPr lang="en-US" sz="1000" dirty="0"/>
          </a:p>
        </p:txBody>
      </p:sp>
      <p:sp>
        <p:nvSpPr>
          <p:cNvPr id="15" name="Text 12"/>
          <p:cNvSpPr/>
          <p:nvPr/>
        </p:nvSpPr>
        <p:spPr>
          <a:xfrm>
            <a:off x="907256" y="3076110"/>
            <a:ext cx="1243013" cy="242888"/>
          </a:xfrm>
          <a:prstGeom prst="rect">
            <a:avLst/>
          </a:prstGeom>
          <a:noFill/>
          <a:ln/>
        </p:spPr>
        <p:txBody>
          <a:bodyPr wrap="non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EXCAVATION CONTROL</a:t>
            </a:r>
            <a:endParaRPr lang="en-US" sz="750" dirty="0"/>
          </a:p>
        </p:txBody>
      </p:sp>
      <p:sp>
        <p:nvSpPr>
          <p:cNvPr id="16" name="Text 13"/>
          <p:cNvSpPr/>
          <p:nvPr/>
        </p:nvSpPr>
        <p:spPr>
          <a:xfrm>
            <a:off x="2150269" y="3071589"/>
            <a:ext cx="2814638" cy="251929"/>
          </a:xfrm>
          <a:prstGeom prst="rect">
            <a:avLst/>
          </a:prstGeom>
          <a:noFill/>
          <a:ln/>
        </p:spPr>
        <p:txBody>
          <a:bodyPr wrap="square" lIns="0" tIns="0" rIns="0" bIns="0" rtlCol="0" anchor="t">
            <a:spAutoFit/>
          </a:bodyPr>
          <a:lstStyle/>
          <a:p>
            <a:pPr algn="l" indent="0" marL="0">
              <a:lnSpc>
                <a:spcPct val="100800"/>
              </a:lnSpc>
              <a:buNone/>
            </a:pPr>
            <a:r>
              <a:rPr lang="en-US" sz="750" dirty="0">
                <a:solidFill>
                  <a:srgbClr val="FFFFFF"/>
                </a:solidFill>
                <a:latin typeface="Arial" pitchFamily="34" charset="0"/>
                <a:ea typeface="Arial" pitchFamily="34" charset="-122"/>
                <a:cs typeface="Arial" pitchFamily="34" charset="-120"/>
              </a:rPr>
              <a:t>Shoring, surcharge, dewatering, monitoring and structural stability.</a:t>
            </a:r>
            <a:endParaRPr lang="en-US" sz="750" dirty="0"/>
          </a:p>
        </p:txBody>
      </p:sp>
      <p:sp>
        <p:nvSpPr>
          <p:cNvPr id="17" name="Text 14"/>
          <p:cNvSpPr/>
          <p:nvPr/>
        </p:nvSpPr>
        <p:spPr>
          <a:xfrm>
            <a:off x="535781" y="3524380"/>
            <a:ext cx="371475" cy="160734"/>
          </a:xfrm>
          <a:prstGeom prst="rect">
            <a:avLst/>
          </a:prstGeom>
          <a:noFill/>
          <a:ln/>
        </p:spPr>
        <p:txBody>
          <a:bodyPr wrap="none" lIns="0" tIns="0" rIns="0" bIns="0" rtlCol="0" anchor="t">
            <a:spAutoFit/>
          </a:bodyPr>
          <a:lstStyle/>
          <a:p>
            <a:pPr algn="l" indent="0" marL="0">
              <a:buNone/>
            </a:pPr>
            <a:r>
              <a:rPr lang="en-US" sz="1000" b="1" dirty="0">
                <a:solidFill>
                  <a:srgbClr val="F5C542"/>
                </a:solidFill>
                <a:latin typeface="Arial" pitchFamily="34" charset="0"/>
                <a:ea typeface="Arial" pitchFamily="34" charset="-122"/>
                <a:cs typeface="Arial" pitchFamily="34" charset="-120"/>
              </a:rPr>
              <a:t>04</a:t>
            </a:r>
            <a:endParaRPr lang="en-US" sz="1000" dirty="0"/>
          </a:p>
        </p:txBody>
      </p:sp>
      <p:sp>
        <p:nvSpPr>
          <p:cNvPr id="18" name="Text 15"/>
          <p:cNvSpPr/>
          <p:nvPr/>
        </p:nvSpPr>
        <p:spPr>
          <a:xfrm>
            <a:off x="907256" y="3544026"/>
            <a:ext cx="1243013" cy="121444"/>
          </a:xfrm>
          <a:prstGeom prst="rect">
            <a:avLst/>
          </a:prstGeom>
          <a:noFill/>
          <a:ln/>
        </p:spPr>
        <p:txBody>
          <a:bodyPr wrap="non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PEOPLE CONTROL</a:t>
            </a:r>
            <a:endParaRPr lang="en-US" sz="750" dirty="0"/>
          </a:p>
        </p:txBody>
      </p:sp>
      <p:sp>
        <p:nvSpPr>
          <p:cNvPr id="19" name="Text 16"/>
          <p:cNvSpPr/>
          <p:nvPr/>
        </p:nvSpPr>
        <p:spPr>
          <a:xfrm>
            <a:off x="2150269" y="3478783"/>
            <a:ext cx="2814638" cy="251929"/>
          </a:xfrm>
          <a:prstGeom prst="rect">
            <a:avLst/>
          </a:prstGeom>
          <a:noFill/>
          <a:ln/>
        </p:spPr>
        <p:txBody>
          <a:bodyPr wrap="square" lIns="0" tIns="0" rIns="0" bIns="0" rtlCol="0" anchor="t">
            <a:spAutoFit/>
          </a:bodyPr>
          <a:lstStyle/>
          <a:p>
            <a:pPr algn="l" indent="0" marL="0">
              <a:lnSpc>
                <a:spcPct val="100800"/>
              </a:lnSpc>
              <a:buNone/>
            </a:pPr>
            <a:r>
              <a:rPr lang="en-US" sz="750" dirty="0">
                <a:solidFill>
                  <a:srgbClr val="FFFFFF"/>
                </a:solidFill>
                <a:latin typeface="Arial" pitchFamily="34" charset="0"/>
                <a:ea typeface="Arial" pitchFamily="34" charset="-122"/>
                <a:cs typeface="Arial" pitchFamily="34" charset="-120"/>
              </a:rPr>
              <a:t>Separated work zones, planned routes, communication and emergency command.</a:t>
            </a:r>
            <a:endParaRPr lang="en-US" sz="750" dirty="0"/>
          </a:p>
        </p:txBody>
      </p:sp>
      <p:sp>
        <p:nvSpPr>
          <p:cNvPr id="20" name="Text 17"/>
          <p:cNvSpPr/>
          <p:nvPr/>
        </p:nvSpPr>
        <p:spPr>
          <a:xfrm>
            <a:off x="535781" y="3931574"/>
            <a:ext cx="371475" cy="160734"/>
          </a:xfrm>
          <a:prstGeom prst="rect">
            <a:avLst/>
          </a:prstGeom>
          <a:noFill/>
          <a:ln/>
        </p:spPr>
        <p:txBody>
          <a:bodyPr wrap="none" lIns="0" tIns="0" rIns="0" bIns="0" rtlCol="0" anchor="t">
            <a:spAutoFit/>
          </a:bodyPr>
          <a:lstStyle/>
          <a:p>
            <a:pPr algn="l" indent="0" marL="0">
              <a:buNone/>
            </a:pPr>
            <a:r>
              <a:rPr lang="en-US" sz="1000" b="1" dirty="0">
                <a:solidFill>
                  <a:srgbClr val="F5C542"/>
                </a:solidFill>
                <a:latin typeface="Arial" pitchFamily="34" charset="0"/>
                <a:ea typeface="Arial" pitchFamily="34" charset="-122"/>
                <a:cs typeface="Arial" pitchFamily="34" charset="-120"/>
              </a:rPr>
              <a:t>05</a:t>
            </a:r>
            <a:endParaRPr lang="en-US" sz="1000" dirty="0"/>
          </a:p>
        </p:txBody>
      </p:sp>
      <p:sp>
        <p:nvSpPr>
          <p:cNvPr id="21" name="Text 18"/>
          <p:cNvSpPr/>
          <p:nvPr/>
        </p:nvSpPr>
        <p:spPr>
          <a:xfrm>
            <a:off x="907256" y="3951219"/>
            <a:ext cx="1243013" cy="121444"/>
          </a:xfrm>
          <a:prstGeom prst="rect">
            <a:avLst/>
          </a:prstGeom>
          <a:noFill/>
          <a:ln/>
        </p:spPr>
        <p:txBody>
          <a:bodyPr wrap="non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EVIDENCE CONTROL</a:t>
            </a:r>
            <a:endParaRPr lang="en-US" sz="750" dirty="0"/>
          </a:p>
        </p:txBody>
      </p:sp>
      <p:sp>
        <p:nvSpPr>
          <p:cNvPr id="22" name="Text 19"/>
          <p:cNvSpPr/>
          <p:nvPr/>
        </p:nvSpPr>
        <p:spPr>
          <a:xfrm>
            <a:off x="2150269" y="3885977"/>
            <a:ext cx="2814638" cy="251929"/>
          </a:xfrm>
          <a:prstGeom prst="rect">
            <a:avLst/>
          </a:prstGeom>
          <a:noFill/>
          <a:ln/>
        </p:spPr>
        <p:txBody>
          <a:bodyPr wrap="square" lIns="0" tIns="0" rIns="0" bIns="0" rtlCol="0" anchor="t">
            <a:spAutoFit/>
          </a:bodyPr>
          <a:lstStyle/>
          <a:p>
            <a:pPr algn="l" indent="0" marL="0">
              <a:lnSpc>
                <a:spcPct val="100800"/>
              </a:lnSpc>
              <a:buNone/>
            </a:pPr>
            <a:r>
              <a:rPr lang="en-US" sz="750" dirty="0">
                <a:solidFill>
                  <a:srgbClr val="FFFFFF"/>
                </a:solidFill>
                <a:latin typeface="Arial" pitchFamily="34" charset="0"/>
                <a:ea typeface="Arial" pitchFamily="34" charset="-122"/>
                <a:cs typeface="Arial" pitchFamily="34" charset="-120"/>
              </a:rPr>
              <a:t>Current permits, inspection releases and technical decisions for the named workface.</a:t>
            </a:r>
            <a:endParaRPr lang="en-US" sz="750" dirty="0"/>
          </a:p>
        </p:txBody>
      </p:sp>
      <p:sp>
        <p:nvSpPr>
          <p:cNvPr id="23" name="Text 20"/>
          <p:cNvSpPr/>
          <p:nvPr/>
        </p:nvSpPr>
        <p:spPr>
          <a:xfrm>
            <a:off x="535781" y="4338768"/>
            <a:ext cx="371475" cy="160734"/>
          </a:xfrm>
          <a:prstGeom prst="rect">
            <a:avLst/>
          </a:prstGeom>
          <a:noFill/>
          <a:ln/>
        </p:spPr>
        <p:txBody>
          <a:bodyPr wrap="none" lIns="0" tIns="0" rIns="0" bIns="0" rtlCol="0" anchor="t">
            <a:spAutoFit/>
          </a:bodyPr>
          <a:lstStyle/>
          <a:p>
            <a:pPr algn="l" indent="0" marL="0">
              <a:buNone/>
            </a:pPr>
            <a:r>
              <a:rPr lang="en-US" sz="1000" b="1" dirty="0">
                <a:solidFill>
                  <a:srgbClr val="F5C542"/>
                </a:solidFill>
                <a:latin typeface="Arial" pitchFamily="34" charset="0"/>
                <a:ea typeface="Arial" pitchFamily="34" charset="-122"/>
                <a:cs typeface="Arial" pitchFamily="34" charset="-120"/>
              </a:rPr>
              <a:t>06</a:t>
            </a:r>
            <a:endParaRPr lang="en-US" sz="1000" dirty="0"/>
          </a:p>
        </p:txBody>
      </p:sp>
      <p:sp>
        <p:nvSpPr>
          <p:cNvPr id="24" name="Text 21"/>
          <p:cNvSpPr/>
          <p:nvPr/>
        </p:nvSpPr>
        <p:spPr>
          <a:xfrm>
            <a:off x="907256" y="4358413"/>
            <a:ext cx="1243013" cy="121444"/>
          </a:xfrm>
          <a:prstGeom prst="rect">
            <a:avLst/>
          </a:prstGeom>
          <a:noFill/>
          <a:ln/>
        </p:spPr>
        <p:txBody>
          <a:bodyPr wrap="non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RESCUE CONTROL</a:t>
            </a:r>
            <a:endParaRPr lang="en-US" sz="750" dirty="0"/>
          </a:p>
        </p:txBody>
      </p:sp>
      <p:sp>
        <p:nvSpPr>
          <p:cNvPr id="25" name="Text 22"/>
          <p:cNvSpPr/>
          <p:nvPr/>
        </p:nvSpPr>
        <p:spPr>
          <a:xfrm>
            <a:off x="2150269" y="4293171"/>
            <a:ext cx="2814638" cy="251929"/>
          </a:xfrm>
          <a:prstGeom prst="rect">
            <a:avLst/>
          </a:prstGeom>
          <a:noFill/>
          <a:ln/>
        </p:spPr>
        <p:txBody>
          <a:bodyPr wrap="square" lIns="0" tIns="0" rIns="0" bIns="0" rtlCol="0" anchor="t">
            <a:spAutoFit/>
          </a:bodyPr>
          <a:lstStyle/>
          <a:p>
            <a:pPr algn="l" indent="0" marL="0">
              <a:lnSpc>
                <a:spcPct val="100800"/>
              </a:lnSpc>
              <a:buNone/>
            </a:pPr>
            <a:r>
              <a:rPr lang="en-US" sz="750" dirty="0">
                <a:solidFill>
                  <a:srgbClr val="FFFFFF"/>
                </a:solidFill>
                <a:latin typeface="Arial" pitchFamily="34" charset="0"/>
                <a:ea typeface="Arial" pitchFamily="34" charset="-122"/>
                <a:cs typeface="Arial" pitchFamily="34" charset="-120"/>
              </a:rPr>
              <a:t>Safe casualty transfer, staging, external response and no improvised rescue.</a:t>
            </a:r>
            <a:endParaRPr lang="en-US" sz="750" dirty="0"/>
          </a:p>
        </p:txBody>
      </p:sp>
      <p:sp>
        <p:nvSpPr>
          <p:cNvPr id="26" name="Text 23"/>
          <p:cNvSpPr/>
          <p:nvPr/>
        </p:nvSpPr>
        <p:spPr>
          <a:xfrm>
            <a:off x="535781" y="4697741"/>
            <a:ext cx="4357688" cy="150856"/>
          </a:xfrm>
          <a:prstGeom prst="rect">
            <a:avLst/>
          </a:prstGeom>
          <a:noFill/>
          <a:ln/>
        </p:spPr>
        <p:txBody>
          <a:bodyPr wrap="none" lIns="0" tIns="0" rIns="0" bIns="0" rtlCol="0" anchor="t">
            <a:spAutoFit/>
          </a:bodyPr>
          <a:lstStyle/>
          <a:p>
            <a:pPr algn="l" indent="0" marL="0">
              <a:lnSpc>
                <a:spcPct val="105600"/>
              </a:lnSpc>
              <a:buNone/>
            </a:pPr>
            <a:r>
              <a:rPr lang="en-US" sz="850" dirty="0">
                <a:solidFill>
                  <a:srgbClr val="FF7272"/>
                </a:solidFill>
                <a:latin typeface="Arial" pitchFamily="34" charset="0"/>
                <a:ea typeface="Arial" pitchFamily="34" charset="-122"/>
                <a:cs typeface="Arial" pitchFamily="34" charset="-120"/>
              </a:rPr>
              <a:t>A valid document does not permit incompatible work in the same influence zone.</a:t>
            </a:r>
            <a:endParaRPr lang="en-US" sz="850" dirty="0"/>
          </a:p>
        </p:txBody>
      </p:sp>
      <p:pic>
        <p:nvPicPr>
          <p:cNvPr id="27" name="Image 1" descr="preencoded.png">    </p:cNvPr>
          <p:cNvPicPr>
            <a:picLocks noChangeAspect="1"/>
          </p:cNvPicPr>
          <p:nvPr/>
        </p:nvPicPr>
        <p:blipFill>
          <a:blip r:embed="rId2"/>
          <a:stretch>
            <a:fillRect/>
          </a:stretch>
        </p:blipFill>
        <p:spPr>
          <a:xfrm>
            <a:off x="5303509" y="0"/>
            <a:ext cx="3843338" cy="5000625"/>
          </a:xfrm>
          <a:prstGeom prst="rect">
            <a:avLst/>
          </a:prstGeom>
        </p:spPr>
      </p:pic>
      <p:sp>
        <p:nvSpPr>
          <p:cNvPr id="28" name="Text 24"/>
          <p:cNvSpPr/>
          <p:nvPr/>
        </p:nvSpPr>
        <p:spPr>
          <a:xfrm>
            <a:off x="6650775" y="3960484"/>
            <a:ext cx="1783538" cy="167878"/>
          </a:xfrm>
          <a:prstGeom prst="rect">
            <a:avLst/>
          </a:prstGeom>
          <a:noFill/>
          <a:ln/>
        </p:spPr>
        <p:txBody>
          <a:bodyPr wrap="none" lIns="0" tIns="0" rIns="0" bIns="0" rtlCol="0" anchor="t">
            <a:spAutoFit/>
          </a:bodyPr>
          <a:lstStyle/>
          <a:p>
            <a:pPr algn="l" indent="0" marL="0">
              <a:lnSpc>
                <a:spcPct val="92000"/>
              </a:lnSpc>
              <a:buNone/>
            </a:pPr>
            <a:r>
              <a:rPr lang="en-US" sz="1050" b="1" dirty="0">
                <a:solidFill>
                  <a:srgbClr val="FFFFFF"/>
                </a:solidFill>
                <a:latin typeface="Arial" pitchFamily="34" charset="0"/>
                <a:ea typeface="Arial" pitchFamily="34" charset="-122"/>
                <a:cs typeface="Arial" pitchFamily="34" charset="-120"/>
              </a:rPr>
              <a:t>THE LOWER BASEMENT</a:t>
            </a:r>
            <a:endParaRPr lang="en-US" sz="1050" dirty="0"/>
          </a:p>
        </p:txBody>
      </p:sp>
      <p:sp>
        <p:nvSpPr>
          <p:cNvPr id="29" name="Text 25"/>
          <p:cNvSpPr/>
          <p:nvPr/>
        </p:nvSpPr>
        <p:spPr>
          <a:xfrm>
            <a:off x="6650775" y="4132994"/>
            <a:ext cx="1678000" cy="167878"/>
          </a:xfrm>
          <a:prstGeom prst="rect">
            <a:avLst/>
          </a:prstGeom>
          <a:noFill/>
          <a:ln/>
        </p:spPr>
        <p:txBody>
          <a:bodyPr wrap="none" lIns="0" tIns="0" rIns="0" bIns="0" rtlCol="0" anchor="t">
            <a:spAutoFit/>
          </a:bodyPr>
          <a:lstStyle/>
          <a:p>
            <a:pPr algn="l" indent="0" marL="0">
              <a:lnSpc>
                <a:spcPct val="92000"/>
              </a:lnSpc>
              <a:buNone/>
            </a:pPr>
            <a:r>
              <a:rPr lang="en-US" sz="1050" b="1" dirty="0">
                <a:solidFill>
                  <a:srgbClr val="FFFFFF"/>
                </a:solidFill>
                <a:latin typeface="Arial" pitchFamily="34" charset="0"/>
                <a:ea typeface="Arial" pitchFamily="34" charset="-122"/>
                <a:cs typeface="Arial" pitchFamily="34" charset="-120"/>
              </a:rPr>
              <a:t>REMAINS A RETAINED-</a:t>
            </a:r>
            <a:endParaRPr lang="en-US" sz="1050" dirty="0"/>
          </a:p>
        </p:txBody>
      </p:sp>
      <p:sp>
        <p:nvSpPr>
          <p:cNvPr id="30" name="Text 26"/>
          <p:cNvSpPr/>
          <p:nvPr/>
        </p:nvSpPr>
        <p:spPr>
          <a:xfrm>
            <a:off x="6650775" y="4305505"/>
            <a:ext cx="2100374" cy="167878"/>
          </a:xfrm>
          <a:prstGeom prst="rect">
            <a:avLst/>
          </a:prstGeom>
          <a:noFill/>
          <a:ln/>
        </p:spPr>
        <p:txBody>
          <a:bodyPr wrap="none" lIns="0" tIns="0" rIns="0" bIns="0" rtlCol="0" anchor="t">
            <a:spAutoFit/>
          </a:bodyPr>
          <a:lstStyle/>
          <a:p>
            <a:pPr algn="l" indent="0" marL="0">
              <a:lnSpc>
                <a:spcPct val="92000"/>
              </a:lnSpc>
              <a:buNone/>
            </a:pPr>
            <a:r>
              <a:rPr lang="en-US" sz="1050" b="1" dirty="0">
                <a:solidFill>
                  <a:srgbClr val="FFFFFF"/>
                </a:solidFill>
                <a:latin typeface="Arial" pitchFamily="34" charset="0"/>
                <a:ea typeface="Arial" pitchFamily="34" charset="-122"/>
                <a:cs typeface="Arial" pitchFamily="34" charset="-120"/>
              </a:rPr>
              <a:t>EXCAVATION ENVIRONMENT</a:t>
            </a:r>
            <a:endParaRPr lang="en-US" sz="1050" dirty="0"/>
          </a:p>
        </p:txBody>
      </p:sp>
      <p:sp>
        <p:nvSpPr>
          <p:cNvPr id="31" name="Text 27"/>
          <p:cNvSpPr/>
          <p:nvPr/>
        </p:nvSpPr>
        <p:spPr>
          <a:xfrm>
            <a:off x="6650775" y="4542309"/>
            <a:ext cx="2286000"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Even after permanent structural work has started.</a:t>
            </a:r>
            <a:endParaRPr lang="en-US" sz="650" dirty="0"/>
          </a:p>
        </p:txBody>
      </p:sp>
      <p:sp>
        <p:nvSpPr>
          <p:cNvPr id="32" name="Text 28"/>
          <p:cNvSpPr/>
          <p:nvPr/>
        </p:nvSpPr>
        <p:spPr>
          <a:xfrm>
            <a:off x="8574174" y="4868466"/>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02 / 12</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42925" y="414338"/>
            <a:ext cx="8601075"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02 / EMERGENCY DECISION CHAIN</a:t>
            </a:r>
            <a:endParaRPr lang="en-US" sz="650" dirty="0"/>
          </a:p>
        </p:txBody>
      </p:sp>
      <p:sp>
        <p:nvSpPr>
          <p:cNvPr id="4" name="Text 1"/>
          <p:cNvSpPr/>
          <p:nvPr/>
        </p:nvSpPr>
        <p:spPr>
          <a:xfrm>
            <a:off x="542925" y="653653"/>
            <a:ext cx="8601075" cy="364331"/>
          </a:xfrm>
          <a:prstGeom prst="rect">
            <a:avLst/>
          </a:prstGeom>
          <a:noFill/>
          <a:ln/>
        </p:spPr>
        <p:txBody>
          <a:bodyPr wrap="none" lIns="0" tIns="0" rIns="0" bIns="0" rtlCol="0" anchor="t">
            <a:spAutoFit/>
          </a:bodyPr>
          <a:lstStyle/>
          <a:p>
            <a:pPr algn="l" indent="0" marL="0">
              <a:lnSpc>
                <a:spcPct val="81600"/>
              </a:lnSpc>
              <a:buNone/>
            </a:pPr>
            <a:r>
              <a:rPr lang="en-US" sz="2550" b="1" spc="-1" kern="0" dirty="0">
                <a:solidFill>
                  <a:srgbClr val="FFFFFF"/>
                </a:solidFill>
                <a:latin typeface="Arial" pitchFamily="34" charset="0"/>
                <a:ea typeface="Arial" pitchFamily="34" charset="-122"/>
                <a:cs typeface="Arial" pitchFamily="34" charset="-120"/>
              </a:rPr>
              <a:t>All stop. Make safe. </a:t>
            </a:r>
            <a:r>
              <a:rPr lang="en-US" sz="2550" b="1" spc="-1" kern="0" dirty="0">
                <a:solidFill>
                  <a:srgbClr val="F5C542"/>
                </a:solidFill>
                <a:latin typeface="Arial" pitchFamily="34" charset="0"/>
                <a:ea typeface="Arial" pitchFamily="34" charset="-122"/>
                <a:cs typeface="Arial" pitchFamily="34" charset="-120"/>
              </a:rPr>
              <a:t>Rescue.</a:t>
            </a:r>
            <a:r>
              <a:rPr lang="en-US" sz="2550" b="1" spc="-1" kern="0" dirty="0">
                <a:solidFill>
                  <a:srgbClr val="FFFFFF"/>
                </a:solidFill>
                <a:latin typeface="Arial" pitchFamily="34" charset="0"/>
                <a:ea typeface="Arial" pitchFamily="34" charset="-122"/>
                <a:cs typeface="Arial" pitchFamily="34" charset="-120"/>
              </a:rPr>
              <a:t> Revalidate.</a:t>
            </a:r>
            <a:endParaRPr lang="en-US" sz="2550" dirty="0"/>
          </a:p>
        </p:txBody>
      </p:sp>
      <p:sp>
        <p:nvSpPr>
          <p:cNvPr id="5" name="Text 2"/>
          <p:cNvSpPr/>
          <p:nvPr/>
        </p:nvSpPr>
        <p:spPr>
          <a:xfrm>
            <a:off x="542925" y="1125141"/>
            <a:ext cx="5929313" cy="578644"/>
          </a:xfrm>
          <a:prstGeom prst="rect">
            <a:avLst/>
          </a:prstGeom>
          <a:noFill/>
          <a:ln/>
        </p:spPr>
        <p:txBody>
          <a:bodyPr wrap="square" lIns="0" tIns="0" rIns="0" bIns="0" rtlCol="0" anchor="t">
            <a:spAutoFit/>
          </a:bodyPr>
          <a:lstStyle/>
          <a:p>
            <a:pPr algn="l" indent="0" marL="0">
              <a:lnSpc>
                <a:spcPct val="108000"/>
              </a:lnSpc>
              <a:buNone/>
            </a:pPr>
            <a:r>
              <a:rPr lang="en-US" sz="1050" dirty="0">
                <a:solidFill>
                  <a:srgbClr val="FFFFFF"/>
                </a:solidFill>
                <a:latin typeface="Arial" pitchFamily="34" charset="0"/>
                <a:ea typeface="Arial" pitchFamily="34" charset="-122"/>
                <a:cs typeface="Arial" pitchFamily="34" charset="-120"/>
              </a:rPr>
              <a:t>The order protects the casualty and prevents additional victims. No worker enters a suspended-load, collapse, pressurised-hose, water or electrical hazard area until the responsible supervisor confirms it is controlled.</a:t>
            </a:r>
            <a:endParaRPr lang="en-US" sz="1050" dirty="0"/>
          </a:p>
        </p:txBody>
      </p:sp>
      <p:sp>
        <p:nvSpPr>
          <p:cNvPr id="6" name="Shape 3"/>
          <p:cNvSpPr/>
          <p:nvPr/>
        </p:nvSpPr>
        <p:spPr>
          <a:xfrm>
            <a:off x="535781" y="2139553"/>
            <a:ext cx="1678781" cy="1785938"/>
          </a:xfrm>
          <a:prstGeom prst="rect">
            <a:avLst/>
          </a:prstGeom>
          <a:solidFill>
            <a:srgbClr val="132230"/>
          </a:solidFill>
          <a:ln/>
        </p:spPr>
      </p:sp>
      <p:sp>
        <p:nvSpPr>
          <p:cNvPr id="7" name="Shape 4"/>
          <p:cNvSpPr/>
          <p:nvPr/>
        </p:nvSpPr>
        <p:spPr>
          <a:xfrm>
            <a:off x="535781" y="2139553"/>
            <a:ext cx="1678781" cy="35719"/>
          </a:xfrm>
          <a:prstGeom prst="rect">
            <a:avLst/>
          </a:prstGeom>
          <a:solidFill>
            <a:srgbClr val="E05252"/>
          </a:solidFill>
          <a:ln/>
        </p:spPr>
      </p:sp>
      <p:sp>
        <p:nvSpPr>
          <p:cNvPr id="8" name="Text 5"/>
          <p:cNvSpPr/>
          <p:nvPr/>
        </p:nvSpPr>
        <p:spPr>
          <a:xfrm>
            <a:off x="678656" y="2303859"/>
            <a:ext cx="1393031" cy="314325"/>
          </a:xfrm>
          <a:prstGeom prst="rect">
            <a:avLst/>
          </a:prstGeom>
          <a:noFill/>
          <a:ln/>
        </p:spPr>
        <p:txBody>
          <a:bodyPr wrap="none" lIns="0" tIns="0" rIns="0" bIns="0" rtlCol="0" anchor="t">
            <a:spAutoFit/>
          </a:bodyPr>
          <a:lstStyle/>
          <a:p>
            <a:pPr algn="l" indent="0" marL="0">
              <a:lnSpc>
                <a:spcPct val="80000"/>
              </a:lnSpc>
              <a:buNone/>
            </a:pPr>
            <a:r>
              <a:rPr lang="en-US" sz="2250" b="1" dirty="0">
                <a:solidFill>
                  <a:srgbClr val="E05252"/>
                </a:solidFill>
                <a:latin typeface="Arial" pitchFamily="34" charset="0"/>
                <a:ea typeface="Arial" pitchFamily="34" charset="-122"/>
                <a:cs typeface="Arial" pitchFamily="34" charset="-120"/>
              </a:rPr>
              <a:t>1</a:t>
            </a:r>
            <a:endParaRPr lang="en-US" sz="2250" dirty="0"/>
          </a:p>
        </p:txBody>
      </p:sp>
      <p:sp>
        <p:nvSpPr>
          <p:cNvPr id="9" name="Text 6"/>
          <p:cNvSpPr/>
          <p:nvPr/>
        </p:nvSpPr>
        <p:spPr>
          <a:xfrm>
            <a:off x="678656" y="2696766"/>
            <a:ext cx="1393031" cy="178594"/>
          </a:xfrm>
          <a:prstGeom prst="rect">
            <a:avLst/>
          </a:prstGeom>
          <a:noFill/>
          <a:ln/>
        </p:spPr>
        <p:txBody>
          <a:bodyPr wrap="square" lIns="0" tIns="0" rIns="0" bIns="0" rtlCol="0" anchor="t">
            <a:spAutoFit/>
          </a:bodyPr>
          <a:lstStyle/>
          <a:p>
            <a:pPr algn="l" indent="0" marL="0">
              <a:buNone/>
            </a:pPr>
            <a:r>
              <a:rPr lang="en-US" sz="1100" b="1" dirty="0">
                <a:solidFill>
                  <a:srgbClr val="FFFFFF"/>
                </a:solidFill>
                <a:latin typeface="Arial" pitchFamily="34" charset="0"/>
                <a:ea typeface="Arial" pitchFamily="34" charset="-122"/>
                <a:cs typeface="Arial" pitchFamily="34" charset="-120"/>
              </a:rPr>
              <a:t>ALL STOP</a:t>
            </a:r>
            <a:endParaRPr lang="en-US" sz="1100" dirty="0"/>
          </a:p>
        </p:txBody>
      </p:sp>
      <p:sp>
        <p:nvSpPr>
          <p:cNvPr id="10" name="Text 7"/>
          <p:cNvSpPr/>
          <p:nvPr/>
        </p:nvSpPr>
        <p:spPr>
          <a:xfrm>
            <a:off x="678656" y="2989659"/>
            <a:ext cx="1393031" cy="591369"/>
          </a:xfrm>
          <a:prstGeom prst="rect">
            <a:avLst/>
          </a:prstGeom>
          <a:noFill/>
          <a:ln/>
        </p:spPr>
        <p:txBody>
          <a:bodyPr wrap="square" lIns="0" tIns="0" rIns="0" bIns="0" rtlCol="0" anchor="t">
            <a:spAutoFit/>
          </a:bodyPr>
          <a:lstStyle/>
          <a:p>
            <a:pPr algn="l" indent="0" marL="0">
              <a:lnSpc>
                <a:spcPct val="110400"/>
              </a:lnSpc>
              <a:buNone/>
            </a:pPr>
            <a:r>
              <a:rPr lang="en-US" sz="800" dirty="0">
                <a:solidFill>
                  <a:srgbClr val="FFFFFF"/>
                </a:solidFill>
                <a:latin typeface="Arial" pitchFamily="34" charset="0"/>
                <a:ea typeface="Arial" pitchFamily="34" charset="-122"/>
                <a:cs typeface="Arial" pitchFamily="34" charset="-120"/>
              </a:rPr>
              <a:t>Freeze lifting, pumping, deliveries, earthmoving and access to the affected workface.</a:t>
            </a:r>
            <a:endParaRPr lang="en-US" sz="800" dirty="0"/>
          </a:p>
        </p:txBody>
      </p:sp>
      <p:sp>
        <p:nvSpPr>
          <p:cNvPr id="11" name="Text 8"/>
          <p:cNvSpPr/>
          <p:nvPr/>
        </p:nvSpPr>
        <p:spPr>
          <a:xfrm>
            <a:off x="678656" y="3695328"/>
            <a:ext cx="1393031" cy="200025"/>
          </a:xfrm>
          <a:prstGeom prst="rect">
            <a:avLst/>
          </a:prstGeom>
          <a:noFill/>
          <a:ln/>
        </p:spPr>
        <p:txBody>
          <a:bodyPr wrap="square" lIns="0" tIns="0" rIns="0" bIns="0" rtlCol="0" anchor="t">
            <a:spAutoFit/>
          </a:bodyPr>
          <a:lstStyle/>
          <a:p>
            <a:pPr algn="l" indent="0" marL="0">
              <a:buNone/>
            </a:pPr>
            <a:r>
              <a:rPr lang="en-US" sz="600" spc="1" kern="0" dirty="0">
                <a:solidFill>
                  <a:srgbClr val="FF7272"/>
                </a:solidFill>
                <a:latin typeface="Arial" pitchFamily="34" charset="0"/>
                <a:ea typeface="Arial" pitchFamily="34" charset="-122"/>
                <a:cs typeface="Arial" pitchFamily="34" charset="-120"/>
              </a:rPr>
              <a:t>INCIDENT CONTROLLER COMMAND</a:t>
            </a:r>
            <a:endParaRPr lang="en-US" sz="600" dirty="0"/>
          </a:p>
        </p:txBody>
      </p:sp>
      <p:sp>
        <p:nvSpPr>
          <p:cNvPr id="12" name="Text 9"/>
          <p:cNvSpPr/>
          <p:nvPr/>
        </p:nvSpPr>
        <p:spPr>
          <a:xfrm>
            <a:off x="2214563" y="2886075"/>
            <a:ext cx="414338" cy="292894"/>
          </a:xfrm>
          <a:prstGeom prst="rect">
            <a:avLst/>
          </a:prstGeom>
          <a:noFill/>
          <a:ln/>
        </p:spPr>
        <p:txBody>
          <a:bodyPr wrap="none" lIns="0" tIns="0" rIns="0" bIns="0" rtlCol="0" anchor="t">
            <a:spAutoFit/>
          </a:bodyPr>
          <a:lstStyle/>
          <a:p>
            <a:pPr algn="ctr" indent="0" marL="0">
              <a:buNone/>
            </a:pPr>
            <a:r>
              <a:rPr lang="en-US" sz="1900" dirty="0">
                <a:solidFill>
                  <a:srgbClr val="F5C542"/>
                </a:solidFill>
                <a:latin typeface="Arial" pitchFamily="34" charset="0"/>
                <a:ea typeface="Arial" pitchFamily="34" charset="-122"/>
                <a:cs typeface="Arial" pitchFamily="34" charset="-120"/>
              </a:rPr>
              <a:t>→</a:t>
            </a:r>
            <a:endParaRPr lang="en-US" sz="1900" dirty="0"/>
          </a:p>
        </p:txBody>
      </p:sp>
      <p:sp>
        <p:nvSpPr>
          <p:cNvPr id="13" name="Shape 10"/>
          <p:cNvSpPr/>
          <p:nvPr/>
        </p:nvSpPr>
        <p:spPr>
          <a:xfrm>
            <a:off x="2628900" y="2139553"/>
            <a:ext cx="1678781" cy="1785938"/>
          </a:xfrm>
          <a:prstGeom prst="rect">
            <a:avLst/>
          </a:prstGeom>
          <a:solidFill>
            <a:srgbClr val="132230"/>
          </a:solidFill>
          <a:ln/>
        </p:spPr>
      </p:sp>
      <p:sp>
        <p:nvSpPr>
          <p:cNvPr id="14" name="Shape 11"/>
          <p:cNvSpPr/>
          <p:nvPr/>
        </p:nvSpPr>
        <p:spPr>
          <a:xfrm>
            <a:off x="2628900" y="2139553"/>
            <a:ext cx="1678781" cy="35719"/>
          </a:xfrm>
          <a:prstGeom prst="rect">
            <a:avLst/>
          </a:prstGeom>
          <a:solidFill>
            <a:srgbClr val="F5C542"/>
          </a:solidFill>
          <a:ln/>
        </p:spPr>
      </p:sp>
      <p:sp>
        <p:nvSpPr>
          <p:cNvPr id="15" name="Text 12"/>
          <p:cNvSpPr/>
          <p:nvPr/>
        </p:nvSpPr>
        <p:spPr>
          <a:xfrm>
            <a:off x="2771775" y="2303859"/>
            <a:ext cx="1393031" cy="314325"/>
          </a:xfrm>
          <a:prstGeom prst="rect">
            <a:avLst/>
          </a:prstGeom>
          <a:noFill/>
          <a:ln/>
        </p:spPr>
        <p:txBody>
          <a:bodyPr wrap="none" lIns="0" tIns="0" rIns="0" bIns="0" rtlCol="0" anchor="t">
            <a:spAutoFit/>
          </a:bodyPr>
          <a:lstStyle/>
          <a:p>
            <a:pPr algn="l" indent="0" marL="0">
              <a:lnSpc>
                <a:spcPct val="80000"/>
              </a:lnSpc>
              <a:buNone/>
            </a:pPr>
            <a:r>
              <a:rPr lang="en-US" sz="2250" b="1" dirty="0">
                <a:solidFill>
                  <a:srgbClr val="F5C542"/>
                </a:solidFill>
                <a:latin typeface="Arial" pitchFamily="34" charset="0"/>
                <a:ea typeface="Arial" pitchFamily="34" charset="-122"/>
                <a:cs typeface="Arial" pitchFamily="34" charset="-120"/>
              </a:rPr>
              <a:t>2</a:t>
            </a:r>
            <a:endParaRPr lang="en-US" sz="2250" dirty="0"/>
          </a:p>
        </p:txBody>
      </p:sp>
      <p:sp>
        <p:nvSpPr>
          <p:cNvPr id="16" name="Text 13"/>
          <p:cNvSpPr/>
          <p:nvPr/>
        </p:nvSpPr>
        <p:spPr>
          <a:xfrm>
            <a:off x="2771775" y="2696766"/>
            <a:ext cx="1393031" cy="178594"/>
          </a:xfrm>
          <a:prstGeom prst="rect">
            <a:avLst/>
          </a:prstGeom>
          <a:noFill/>
          <a:ln/>
        </p:spPr>
        <p:txBody>
          <a:bodyPr wrap="square" lIns="0" tIns="0" rIns="0" bIns="0" rtlCol="0" anchor="t">
            <a:spAutoFit/>
          </a:bodyPr>
          <a:lstStyle/>
          <a:p>
            <a:pPr algn="l" indent="0" marL="0">
              <a:buNone/>
            </a:pPr>
            <a:r>
              <a:rPr lang="en-US" sz="1100" b="1" dirty="0">
                <a:solidFill>
                  <a:srgbClr val="FFFFFF"/>
                </a:solidFill>
                <a:latin typeface="Arial" pitchFamily="34" charset="0"/>
                <a:ea typeface="Arial" pitchFamily="34" charset="-122"/>
                <a:cs typeface="Arial" pitchFamily="34" charset="-120"/>
              </a:rPr>
              <a:t>MAKE SAFE</a:t>
            </a:r>
            <a:endParaRPr lang="en-US" sz="1100" dirty="0"/>
          </a:p>
        </p:txBody>
      </p:sp>
      <p:sp>
        <p:nvSpPr>
          <p:cNvPr id="17" name="Text 14"/>
          <p:cNvSpPr/>
          <p:nvPr/>
        </p:nvSpPr>
        <p:spPr>
          <a:xfrm>
            <a:off x="2771775" y="2989659"/>
            <a:ext cx="1393031" cy="591369"/>
          </a:xfrm>
          <a:prstGeom prst="rect">
            <a:avLst/>
          </a:prstGeom>
          <a:noFill/>
          <a:ln/>
        </p:spPr>
        <p:txBody>
          <a:bodyPr wrap="square" lIns="0" tIns="0" rIns="0" bIns="0" rtlCol="0" anchor="t">
            <a:spAutoFit/>
          </a:bodyPr>
          <a:lstStyle/>
          <a:p>
            <a:pPr algn="l" indent="0" marL="0">
              <a:lnSpc>
                <a:spcPct val="110400"/>
              </a:lnSpc>
              <a:buNone/>
            </a:pPr>
            <a:r>
              <a:rPr lang="en-US" sz="800" dirty="0">
                <a:solidFill>
                  <a:srgbClr val="FFFFFF"/>
                </a:solidFill>
                <a:latin typeface="Arial" pitchFamily="34" charset="0"/>
                <a:ea typeface="Arial" pitchFamily="34" charset="-122"/>
                <a:cs typeface="Arial" pitchFamily="34" charset="-120"/>
              </a:rPr>
              <a:t>Secure or land the load as the lift plan permits. Control pump pressure, water and electrical hazards.</a:t>
            </a:r>
            <a:endParaRPr lang="en-US" sz="800" dirty="0"/>
          </a:p>
        </p:txBody>
      </p:sp>
      <p:sp>
        <p:nvSpPr>
          <p:cNvPr id="18" name="Text 15"/>
          <p:cNvSpPr/>
          <p:nvPr/>
        </p:nvSpPr>
        <p:spPr>
          <a:xfrm>
            <a:off x="2771775" y="3695328"/>
            <a:ext cx="1393031" cy="200025"/>
          </a:xfrm>
          <a:prstGeom prst="rect">
            <a:avLst/>
          </a:prstGeom>
          <a:noFill/>
          <a:ln/>
        </p:spPr>
        <p:txBody>
          <a:bodyPr wrap="square" lIns="0" tIns="0" rIns="0" bIns="0" rtlCol="0" anchor="t">
            <a:spAutoFit/>
          </a:bodyPr>
          <a:lstStyle/>
          <a:p>
            <a:pPr algn="l" indent="0" marL="0">
              <a:buNone/>
            </a:pPr>
            <a:r>
              <a:rPr lang="en-US" sz="600" spc="1" kern="0" dirty="0">
                <a:solidFill>
                  <a:srgbClr val="F5C542"/>
                </a:solidFill>
                <a:latin typeface="Arial" pitchFamily="34" charset="0"/>
                <a:ea typeface="Arial" pitchFamily="34" charset="-122"/>
                <a:cs typeface="Arial" pitchFamily="34" charset="-120"/>
              </a:rPr>
              <a:t>SUPERVISOR CONFIRMATION</a:t>
            </a:r>
            <a:endParaRPr lang="en-US" sz="600" dirty="0"/>
          </a:p>
        </p:txBody>
      </p:sp>
      <p:sp>
        <p:nvSpPr>
          <p:cNvPr id="19" name="Text 16"/>
          <p:cNvSpPr/>
          <p:nvPr/>
        </p:nvSpPr>
        <p:spPr>
          <a:xfrm>
            <a:off x="4307681" y="2886075"/>
            <a:ext cx="414338" cy="292894"/>
          </a:xfrm>
          <a:prstGeom prst="rect">
            <a:avLst/>
          </a:prstGeom>
          <a:noFill/>
          <a:ln/>
        </p:spPr>
        <p:txBody>
          <a:bodyPr wrap="none" lIns="0" tIns="0" rIns="0" bIns="0" rtlCol="0" anchor="t">
            <a:spAutoFit/>
          </a:bodyPr>
          <a:lstStyle/>
          <a:p>
            <a:pPr algn="ctr" indent="0" marL="0">
              <a:buNone/>
            </a:pPr>
            <a:r>
              <a:rPr lang="en-US" sz="1900" dirty="0">
                <a:solidFill>
                  <a:srgbClr val="F5C542"/>
                </a:solidFill>
                <a:latin typeface="Arial" pitchFamily="34" charset="0"/>
                <a:ea typeface="Arial" pitchFamily="34" charset="-122"/>
                <a:cs typeface="Arial" pitchFamily="34" charset="-120"/>
              </a:rPr>
              <a:t>→</a:t>
            </a:r>
            <a:endParaRPr lang="en-US" sz="1900" dirty="0"/>
          </a:p>
        </p:txBody>
      </p:sp>
      <p:sp>
        <p:nvSpPr>
          <p:cNvPr id="20" name="Shape 17"/>
          <p:cNvSpPr/>
          <p:nvPr/>
        </p:nvSpPr>
        <p:spPr>
          <a:xfrm>
            <a:off x="4722019" y="2139553"/>
            <a:ext cx="1678781" cy="1785938"/>
          </a:xfrm>
          <a:prstGeom prst="rect">
            <a:avLst/>
          </a:prstGeom>
          <a:solidFill>
            <a:srgbClr val="132230"/>
          </a:solidFill>
          <a:ln/>
        </p:spPr>
      </p:sp>
      <p:sp>
        <p:nvSpPr>
          <p:cNvPr id="21" name="Shape 18"/>
          <p:cNvSpPr/>
          <p:nvPr/>
        </p:nvSpPr>
        <p:spPr>
          <a:xfrm>
            <a:off x="4722019" y="2139553"/>
            <a:ext cx="1678781" cy="35719"/>
          </a:xfrm>
          <a:prstGeom prst="rect">
            <a:avLst/>
          </a:prstGeom>
          <a:solidFill>
            <a:srgbClr val="F5C542"/>
          </a:solidFill>
          <a:ln/>
        </p:spPr>
      </p:sp>
      <p:sp>
        <p:nvSpPr>
          <p:cNvPr id="22" name="Text 19"/>
          <p:cNvSpPr/>
          <p:nvPr/>
        </p:nvSpPr>
        <p:spPr>
          <a:xfrm>
            <a:off x="4864894" y="2303859"/>
            <a:ext cx="1393031" cy="314325"/>
          </a:xfrm>
          <a:prstGeom prst="rect">
            <a:avLst/>
          </a:prstGeom>
          <a:noFill/>
          <a:ln/>
        </p:spPr>
        <p:txBody>
          <a:bodyPr wrap="none" lIns="0" tIns="0" rIns="0" bIns="0" rtlCol="0" anchor="t">
            <a:spAutoFit/>
          </a:bodyPr>
          <a:lstStyle/>
          <a:p>
            <a:pPr algn="l" indent="0" marL="0">
              <a:lnSpc>
                <a:spcPct val="80000"/>
              </a:lnSpc>
              <a:buNone/>
            </a:pPr>
            <a:r>
              <a:rPr lang="en-US" sz="2250" b="1" dirty="0">
                <a:solidFill>
                  <a:srgbClr val="F5C542"/>
                </a:solidFill>
                <a:latin typeface="Arial" pitchFamily="34" charset="0"/>
                <a:ea typeface="Arial" pitchFamily="34" charset="-122"/>
                <a:cs typeface="Arial" pitchFamily="34" charset="-120"/>
              </a:rPr>
              <a:t>3</a:t>
            </a:r>
            <a:endParaRPr lang="en-US" sz="2250" dirty="0"/>
          </a:p>
        </p:txBody>
      </p:sp>
      <p:sp>
        <p:nvSpPr>
          <p:cNvPr id="23" name="Text 20"/>
          <p:cNvSpPr/>
          <p:nvPr/>
        </p:nvSpPr>
        <p:spPr>
          <a:xfrm>
            <a:off x="4864894" y="2696766"/>
            <a:ext cx="1393031" cy="178594"/>
          </a:xfrm>
          <a:prstGeom prst="rect">
            <a:avLst/>
          </a:prstGeom>
          <a:noFill/>
          <a:ln/>
        </p:spPr>
        <p:txBody>
          <a:bodyPr wrap="square" lIns="0" tIns="0" rIns="0" bIns="0" rtlCol="0" anchor="t">
            <a:spAutoFit/>
          </a:bodyPr>
          <a:lstStyle/>
          <a:p>
            <a:pPr algn="l" indent="0" marL="0">
              <a:buNone/>
            </a:pPr>
            <a:r>
              <a:rPr lang="en-US" sz="1100" b="1" dirty="0">
                <a:solidFill>
                  <a:srgbClr val="FFFFFF"/>
                </a:solidFill>
                <a:latin typeface="Arial" pitchFamily="34" charset="0"/>
                <a:ea typeface="Arial" pitchFamily="34" charset="-122"/>
                <a:cs typeface="Arial" pitchFamily="34" charset="-120"/>
              </a:rPr>
              <a:t>RESCUE</a:t>
            </a:r>
            <a:endParaRPr lang="en-US" sz="1100" dirty="0"/>
          </a:p>
        </p:txBody>
      </p:sp>
      <p:sp>
        <p:nvSpPr>
          <p:cNvPr id="24" name="Text 21"/>
          <p:cNvSpPr/>
          <p:nvPr/>
        </p:nvSpPr>
        <p:spPr>
          <a:xfrm>
            <a:off x="4864894" y="2989659"/>
            <a:ext cx="1393031" cy="591369"/>
          </a:xfrm>
          <a:prstGeom prst="rect">
            <a:avLst/>
          </a:prstGeom>
          <a:noFill/>
          <a:ln/>
        </p:spPr>
        <p:txBody>
          <a:bodyPr wrap="square" lIns="0" tIns="0" rIns="0" bIns="0" rtlCol="0" anchor="t">
            <a:spAutoFit/>
          </a:bodyPr>
          <a:lstStyle/>
          <a:p>
            <a:pPr algn="l" indent="0" marL="0">
              <a:lnSpc>
                <a:spcPct val="110400"/>
              </a:lnSpc>
              <a:buNone/>
            </a:pPr>
            <a:r>
              <a:rPr lang="en-US" sz="800" dirty="0">
                <a:solidFill>
                  <a:srgbClr val="FFFFFF"/>
                </a:solidFill>
                <a:latin typeface="Arial" pitchFamily="34" charset="0"/>
                <a:ea typeface="Arial" pitchFamily="34" charset="-122"/>
                <a:cs typeface="Arial" pitchFamily="34" charset="-120"/>
              </a:rPr>
              <a:t>Use trained first aiders and the preplanned protected casualty-transfer route; call external response.</a:t>
            </a:r>
            <a:endParaRPr lang="en-US" sz="800" dirty="0"/>
          </a:p>
        </p:txBody>
      </p:sp>
      <p:sp>
        <p:nvSpPr>
          <p:cNvPr id="25" name="Text 22"/>
          <p:cNvSpPr/>
          <p:nvPr/>
        </p:nvSpPr>
        <p:spPr>
          <a:xfrm>
            <a:off x="4864894" y="3695328"/>
            <a:ext cx="1393031" cy="200025"/>
          </a:xfrm>
          <a:prstGeom prst="rect">
            <a:avLst/>
          </a:prstGeom>
          <a:noFill/>
          <a:ln/>
        </p:spPr>
        <p:txBody>
          <a:bodyPr wrap="square" lIns="0" tIns="0" rIns="0" bIns="0" rtlCol="0" anchor="t">
            <a:spAutoFit/>
          </a:bodyPr>
          <a:lstStyle/>
          <a:p>
            <a:pPr algn="l" indent="0" marL="0">
              <a:buNone/>
            </a:pPr>
            <a:r>
              <a:rPr lang="en-US" sz="600" spc="1" kern="0" dirty="0">
                <a:solidFill>
                  <a:srgbClr val="F5C542"/>
                </a:solidFill>
                <a:latin typeface="Arial" pitchFamily="34" charset="0"/>
                <a:ea typeface="Arial" pitchFamily="34" charset="-122"/>
                <a:cs typeface="Arial" pitchFamily="34" charset="-120"/>
              </a:rPr>
              <a:t>NO IMPROVISED RESCUE MEANS</a:t>
            </a:r>
            <a:endParaRPr lang="en-US" sz="600" dirty="0"/>
          </a:p>
        </p:txBody>
      </p:sp>
      <p:sp>
        <p:nvSpPr>
          <p:cNvPr id="26" name="Text 23"/>
          <p:cNvSpPr/>
          <p:nvPr/>
        </p:nvSpPr>
        <p:spPr>
          <a:xfrm>
            <a:off x="6400800" y="2886075"/>
            <a:ext cx="414338" cy="292894"/>
          </a:xfrm>
          <a:prstGeom prst="rect">
            <a:avLst/>
          </a:prstGeom>
          <a:noFill/>
          <a:ln/>
        </p:spPr>
        <p:txBody>
          <a:bodyPr wrap="none" lIns="0" tIns="0" rIns="0" bIns="0" rtlCol="0" anchor="t">
            <a:spAutoFit/>
          </a:bodyPr>
          <a:lstStyle/>
          <a:p>
            <a:pPr algn="ctr" indent="0" marL="0">
              <a:buNone/>
            </a:pPr>
            <a:r>
              <a:rPr lang="en-US" sz="1900" dirty="0">
                <a:solidFill>
                  <a:srgbClr val="F5C542"/>
                </a:solidFill>
                <a:latin typeface="Arial" pitchFamily="34" charset="0"/>
                <a:ea typeface="Arial" pitchFamily="34" charset="-122"/>
                <a:cs typeface="Arial" pitchFamily="34" charset="-120"/>
              </a:rPr>
              <a:t>→</a:t>
            </a:r>
            <a:endParaRPr lang="en-US" sz="1900" dirty="0"/>
          </a:p>
        </p:txBody>
      </p:sp>
      <p:sp>
        <p:nvSpPr>
          <p:cNvPr id="27" name="Shape 24"/>
          <p:cNvSpPr/>
          <p:nvPr/>
        </p:nvSpPr>
        <p:spPr>
          <a:xfrm>
            <a:off x="6815138" y="2139553"/>
            <a:ext cx="1678781" cy="1785938"/>
          </a:xfrm>
          <a:prstGeom prst="rect">
            <a:avLst/>
          </a:prstGeom>
          <a:solidFill>
            <a:srgbClr val="132230"/>
          </a:solidFill>
          <a:ln/>
        </p:spPr>
      </p:sp>
      <p:sp>
        <p:nvSpPr>
          <p:cNvPr id="28" name="Shape 25"/>
          <p:cNvSpPr/>
          <p:nvPr/>
        </p:nvSpPr>
        <p:spPr>
          <a:xfrm>
            <a:off x="6815138" y="2139553"/>
            <a:ext cx="1678781" cy="35719"/>
          </a:xfrm>
          <a:prstGeom prst="rect">
            <a:avLst/>
          </a:prstGeom>
          <a:solidFill>
            <a:srgbClr val="F5C542"/>
          </a:solidFill>
          <a:ln/>
        </p:spPr>
      </p:sp>
      <p:sp>
        <p:nvSpPr>
          <p:cNvPr id="29" name="Text 26"/>
          <p:cNvSpPr/>
          <p:nvPr/>
        </p:nvSpPr>
        <p:spPr>
          <a:xfrm>
            <a:off x="6958013" y="2303859"/>
            <a:ext cx="1393031" cy="314325"/>
          </a:xfrm>
          <a:prstGeom prst="rect">
            <a:avLst/>
          </a:prstGeom>
          <a:noFill/>
          <a:ln/>
        </p:spPr>
        <p:txBody>
          <a:bodyPr wrap="none" lIns="0" tIns="0" rIns="0" bIns="0" rtlCol="0" anchor="t">
            <a:spAutoFit/>
          </a:bodyPr>
          <a:lstStyle/>
          <a:p>
            <a:pPr algn="l" indent="0" marL="0">
              <a:lnSpc>
                <a:spcPct val="80000"/>
              </a:lnSpc>
              <a:buNone/>
            </a:pPr>
            <a:r>
              <a:rPr lang="en-US" sz="2250" b="1" dirty="0">
                <a:solidFill>
                  <a:srgbClr val="F5C542"/>
                </a:solidFill>
                <a:latin typeface="Arial" pitchFamily="34" charset="0"/>
                <a:ea typeface="Arial" pitchFamily="34" charset="-122"/>
                <a:cs typeface="Arial" pitchFamily="34" charset="-120"/>
              </a:rPr>
              <a:t>4</a:t>
            </a:r>
            <a:endParaRPr lang="en-US" sz="2250" dirty="0"/>
          </a:p>
        </p:txBody>
      </p:sp>
      <p:sp>
        <p:nvSpPr>
          <p:cNvPr id="30" name="Text 27"/>
          <p:cNvSpPr/>
          <p:nvPr/>
        </p:nvSpPr>
        <p:spPr>
          <a:xfrm>
            <a:off x="6958013" y="2696766"/>
            <a:ext cx="1393031" cy="178594"/>
          </a:xfrm>
          <a:prstGeom prst="rect">
            <a:avLst/>
          </a:prstGeom>
          <a:noFill/>
          <a:ln/>
        </p:spPr>
        <p:txBody>
          <a:bodyPr wrap="square" lIns="0" tIns="0" rIns="0" bIns="0" rtlCol="0" anchor="t">
            <a:spAutoFit/>
          </a:bodyPr>
          <a:lstStyle/>
          <a:p>
            <a:pPr algn="l" indent="0" marL="0">
              <a:buNone/>
            </a:pPr>
            <a:r>
              <a:rPr lang="en-US" sz="1100" b="1" dirty="0">
                <a:solidFill>
                  <a:srgbClr val="FFFFFF"/>
                </a:solidFill>
                <a:latin typeface="Arial" pitchFamily="34" charset="0"/>
                <a:ea typeface="Arial" pitchFamily="34" charset="-122"/>
                <a:cs typeface="Arial" pitchFamily="34" charset="-120"/>
              </a:rPr>
              <a:t>REVALIDATE</a:t>
            </a:r>
            <a:endParaRPr lang="en-US" sz="1100" dirty="0"/>
          </a:p>
        </p:txBody>
      </p:sp>
      <p:sp>
        <p:nvSpPr>
          <p:cNvPr id="31" name="Text 28"/>
          <p:cNvSpPr/>
          <p:nvPr/>
        </p:nvSpPr>
        <p:spPr>
          <a:xfrm>
            <a:off x="6958013" y="2989659"/>
            <a:ext cx="1393031" cy="591369"/>
          </a:xfrm>
          <a:prstGeom prst="rect">
            <a:avLst/>
          </a:prstGeom>
          <a:noFill/>
          <a:ln/>
        </p:spPr>
        <p:txBody>
          <a:bodyPr wrap="square" lIns="0" tIns="0" rIns="0" bIns="0" rtlCol="0" anchor="t">
            <a:spAutoFit/>
          </a:bodyPr>
          <a:lstStyle/>
          <a:p>
            <a:pPr algn="l" indent="0" marL="0">
              <a:lnSpc>
                <a:spcPct val="110400"/>
              </a:lnSpc>
              <a:buNone/>
            </a:pPr>
            <a:r>
              <a:rPr lang="en-US" sz="800" dirty="0">
                <a:solidFill>
                  <a:srgbClr val="FFFFFF"/>
                </a:solidFill>
                <a:latin typeface="Arial" pitchFamily="34" charset="0"/>
                <a:ea typeface="Arial" pitchFamily="34" charset="-122"/>
                <a:cs typeface="Arial" pitchFamily="34" charset="-120"/>
              </a:rPr>
              <a:t>Inspect the workface, complete technical review and reissue permits/SIMOPS before restart.</a:t>
            </a:r>
            <a:endParaRPr lang="en-US" sz="800" dirty="0"/>
          </a:p>
        </p:txBody>
      </p:sp>
      <p:sp>
        <p:nvSpPr>
          <p:cNvPr id="32" name="Text 29"/>
          <p:cNvSpPr/>
          <p:nvPr/>
        </p:nvSpPr>
        <p:spPr>
          <a:xfrm>
            <a:off x="6958013" y="3695328"/>
            <a:ext cx="1393031" cy="100013"/>
          </a:xfrm>
          <a:prstGeom prst="rect">
            <a:avLst/>
          </a:prstGeom>
          <a:noFill/>
          <a:ln/>
        </p:spPr>
        <p:txBody>
          <a:bodyPr wrap="square" lIns="0" tIns="0" rIns="0" bIns="0" rtlCol="0" anchor="t">
            <a:spAutoFit/>
          </a:bodyPr>
          <a:lstStyle/>
          <a:p>
            <a:pPr algn="l" indent="0" marL="0">
              <a:buNone/>
            </a:pPr>
            <a:r>
              <a:rPr lang="en-US" sz="600" spc="1" kern="0" dirty="0">
                <a:solidFill>
                  <a:srgbClr val="F5C542"/>
                </a:solidFill>
                <a:latin typeface="Arial" pitchFamily="34" charset="0"/>
                <a:ea typeface="Arial" pitchFamily="34" charset="-122"/>
                <a:cs typeface="Arial" pitchFamily="34" charset="-120"/>
              </a:rPr>
              <a:t>NO AUTOMATIC RESTART</a:t>
            </a:r>
            <a:endParaRPr lang="en-US" sz="600" dirty="0"/>
          </a:p>
        </p:txBody>
      </p:sp>
      <p:sp>
        <p:nvSpPr>
          <p:cNvPr id="33" name="Text 30"/>
          <p:cNvSpPr/>
          <p:nvPr/>
        </p:nvSpPr>
        <p:spPr>
          <a:xfrm>
            <a:off x="542925" y="4836319"/>
            <a:ext cx="6739235" cy="100013"/>
          </a:xfrm>
          <a:prstGeom prst="rect">
            <a:avLst/>
          </a:prstGeom>
          <a:noFill/>
          <a:ln/>
        </p:spPr>
        <p:txBody>
          <a:bodyPr wrap="square" lIns="0" tIns="0"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EMERGENCY EVACUATION IS NOT COMPLETE WHEN THE CASUALTY LEAVES THE FLOOR—THE SAFETY CASE MUST BE RE-ESTABLISHED.</a:t>
            </a:r>
            <a:endParaRPr lang="en-US" sz="600" dirty="0"/>
          </a:p>
        </p:txBody>
      </p:sp>
      <p:sp>
        <p:nvSpPr>
          <p:cNvPr id="34" name="Text 31"/>
          <p:cNvSpPr/>
          <p:nvPr/>
        </p:nvSpPr>
        <p:spPr>
          <a:xfrm>
            <a:off x="8531368" y="4825603"/>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03 / 12</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42925" y="385763"/>
            <a:ext cx="4760584"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03 / EVACUATION &amp; CASUALTY TRANSFER</a:t>
            </a:r>
            <a:endParaRPr lang="en-US" sz="650" dirty="0"/>
          </a:p>
        </p:txBody>
      </p:sp>
      <p:sp>
        <p:nvSpPr>
          <p:cNvPr id="4" name="Text 1"/>
          <p:cNvSpPr/>
          <p:nvPr/>
        </p:nvSpPr>
        <p:spPr>
          <a:xfrm>
            <a:off x="542925" y="617934"/>
            <a:ext cx="4429125" cy="690042"/>
          </a:xfrm>
          <a:prstGeom prst="rect">
            <a:avLst/>
          </a:prstGeom>
          <a:noFill/>
          <a:ln/>
        </p:spPr>
        <p:txBody>
          <a:bodyPr wrap="square" lIns="0" tIns="0" rIns="0" bIns="0" rtlCol="0" anchor="t">
            <a:spAutoFit/>
          </a:bodyPr>
          <a:lstStyle/>
          <a:p>
            <a:pPr algn="l" indent="0" marL="0">
              <a:lnSpc>
                <a:spcPct val="84000"/>
              </a:lnSpc>
              <a:buNone/>
            </a:pPr>
            <a:r>
              <a:rPr lang="en-US" sz="2350" b="1" spc="-1" kern="0" dirty="0">
                <a:solidFill>
                  <a:srgbClr val="FFFFFF"/>
                </a:solidFill>
                <a:latin typeface="Arial" pitchFamily="34" charset="0"/>
                <a:ea typeface="Arial" pitchFamily="34" charset="-122"/>
                <a:cs typeface="Arial" pitchFamily="34" charset="-120"/>
              </a:rPr>
              <a:t>Design rescue routes.</a:t>
            </a:r>
            <a:r>
              <a:rPr lang="en-US" sz="2350" b="1" spc="-1" kern="0" dirty="0">
                <a:solidFill>
                  <a:srgbClr val="FFFFFF"/>
                </a:solidFill>
                <a:latin typeface="Arial" pitchFamily="34" charset="0"/>
                <a:ea typeface="Arial" pitchFamily="34" charset="-122"/>
                <a:cs typeface="Arial" pitchFamily="34" charset="-120"/>
              </a:rPr>
              <a:t>
</a:t>
            </a:r>
            <a:r>
              <a:rPr lang="en-US" sz="2350" b="1" spc="-1" kern="0" dirty="0">
                <a:solidFill>
                  <a:srgbClr val="F5C542"/>
                </a:solidFill>
                <a:latin typeface="Arial" pitchFamily="34" charset="0"/>
                <a:ea typeface="Arial" pitchFamily="34" charset="-122"/>
                <a:cs typeface="Arial" pitchFamily="34" charset="-120"/>
              </a:rPr>
              <a:t>Do not improvise.</a:t>
            </a:r>
            <a:endParaRPr lang="en-US" sz="2350" dirty="0"/>
          </a:p>
        </p:txBody>
      </p:sp>
      <p:sp>
        <p:nvSpPr>
          <p:cNvPr id="5" name="Text 2"/>
          <p:cNvSpPr/>
          <p:nvPr/>
        </p:nvSpPr>
        <p:spPr>
          <a:xfrm>
            <a:off x="542925" y="1379413"/>
            <a:ext cx="4336256" cy="549678"/>
          </a:xfrm>
          <a:prstGeom prst="rect">
            <a:avLst/>
          </a:prstGeom>
          <a:noFill/>
          <a:ln/>
        </p:spPr>
        <p:txBody>
          <a:bodyPr wrap="square" lIns="0" tIns="0" rIns="0" bIns="0" rtlCol="0" anchor="t">
            <a:spAutoFit/>
          </a:bodyPr>
          <a:lstStyle/>
          <a:p>
            <a:pPr algn="l" indent="0" marL="0">
              <a:lnSpc>
                <a:spcPct val="108000"/>
              </a:lnSpc>
              <a:buNone/>
            </a:pPr>
            <a:r>
              <a:rPr lang="en-US" sz="1000" dirty="0">
                <a:solidFill>
                  <a:srgbClr val="FFFFFF"/>
                </a:solidFill>
                <a:latin typeface="Arial" pitchFamily="34" charset="0"/>
                <a:ea typeface="Arial" pitchFamily="34" charset="-122"/>
                <a:cs typeface="Arial" pitchFamily="34" charset="-120"/>
              </a:rPr>
              <a:t>A lower-basement casualty can only be evacuated safely through a route that is inspected, protected from SIMOPS and physically capable of the planned transfer method.</a:t>
            </a:r>
            <a:endParaRPr lang="en-US" sz="1000" dirty="0"/>
          </a:p>
        </p:txBody>
      </p:sp>
      <p:sp>
        <p:nvSpPr>
          <p:cNvPr id="6" name="Shape 3"/>
          <p:cNvSpPr/>
          <p:nvPr/>
        </p:nvSpPr>
        <p:spPr>
          <a:xfrm>
            <a:off x="542925" y="2014817"/>
            <a:ext cx="4393406" cy="1995339"/>
          </a:xfrm>
          <a:prstGeom prst="rect">
            <a:avLst/>
          </a:prstGeom>
          <a:solidFill>
            <a:srgbClr val="000000">
              <a:alpha val="0"/>
            </a:srgbClr>
          </a:solidFill>
          <a:ln/>
        </p:spPr>
      </p:sp>
      <p:sp>
        <p:nvSpPr>
          <p:cNvPr id="7" name="Shape 4"/>
          <p:cNvSpPr/>
          <p:nvPr/>
        </p:nvSpPr>
        <p:spPr>
          <a:xfrm>
            <a:off x="542925" y="2014817"/>
            <a:ext cx="4393406" cy="14288"/>
          </a:xfrm>
          <a:prstGeom prst="rect">
            <a:avLst/>
          </a:prstGeom>
          <a:solidFill>
            <a:srgbClr val="F5C542"/>
          </a:solidFill>
          <a:ln/>
        </p:spPr>
      </p:sp>
      <p:sp>
        <p:nvSpPr>
          <p:cNvPr id="8" name="Text 5"/>
          <p:cNvSpPr/>
          <p:nvPr/>
        </p:nvSpPr>
        <p:spPr>
          <a:xfrm>
            <a:off x="542925" y="2173151"/>
            <a:ext cx="328613"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01</a:t>
            </a:r>
            <a:endParaRPr lang="en-US" sz="1050" dirty="0"/>
          </a:p>
        </p:txBody>
      </p:sp>
      <p:sp>
        <p:nvSpPr>
          <p:cNvPr id="9" name="Text 6"/>
          <p:cNvSpPr/>
          <p:nvPr/>
        </p:nvSpPr>
        <p:spPr>
          <a:xfrm>
            <a:off x="871538" y="2057679"/>
            <a:ext cx="4064794"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PROVIDE PROTECTED ROUTES</a:t>
            </a:r>
            <a:endParaRPr lang="en-US" sz="800" dirty="0"/>
          </a:p>
        </p:txBody>
      </p:sp>
      <p:sp>
        <p:nvSpPr>
          <p:cNvPr id="10" name="Text 7"/>
          <p:cNvSpPr/>
          <p:nvPr/>
        </p:nvSpPr>
        <p:spPr>
          <a:xfrm>
            <a:off x="871538" y="2204126"/>
            <a:ext cx="4064794"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Maintain two independently usable routes where reasonably practicable, leading to the safe transfer/ambulance interface outside lift and hose influence zones.</a:t>
            </a:r>
            <a:endParaRPr lang="en-US" sz="750" dirty="0"/>
          </a:p>
        </p:txBody>
      </p:sp>
      <p:sp>
        <p:nvSpPr>
          <p:cNvPr id="11" name="Text 8"/>
          <p:cNvSpPr/>
          <p:nvPr/>
        </p:nvSpPr>
        <p:spPr>
          <a:xfrm>
            <a:off x="542925" y="2668414"/>
            <a:ext cx="328613"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02</a:t>
            </a:r>
            <a:endParaRPr lang="en-US" sz="1050" dirty="0"/>
          </a:p>
        </p:txBody>
      </p:sp>
      <p:sp>
        <p:nvSpPr>
          <p:cNvPr id="12" name="Text 9"/>
          <p:cNvSpPr/>
          <p:nvPr/>
        </p:nvSpPr>
        <p:spPr>
          <a:xfrm>
            <a:off x="871538" y="2552942"/>
            <a:ext cx="4064794"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WALK THE FULL CASUALTY PATH</a:t>
            </a:r>
            <a:endParaRPr lang="en-US" sz="800" dirty="0"/>
          </a:p>
        </p:txBody>
      </p:sp>
      <p:sp>
        <p:nvSpPr>
          <p:cNvPr id="13" name="Text 10"/>
          <p:cNvSpPr/>
          <p:nvPr/>
        </p:nvSpPr>
        <p:spPr>
          <a:xfrm>
            <a:off x="871538" y="2699389"/>
            <a:ext cx="4064794"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Test the stretcher route, turning points, stairs/ramps, gates, lighting and staging point on the actual workface before high-risk SIMOPS begins.</a:t>
            </a:r>
            <a:endParaRPr lang="en-US" sz="750" dirty="0"/>
          </a:p>
        </p:txBody>
      </p:sp>
      <p:sp>
        <p:nvSpPr>
          <p:cNvPr id="14" name="Text 11"/>
          <p:cNvSpPr/>
          <p:nvPr/>
        </p:nvSpPr>
        <p:spPr>
          <a:xfrm>
            <a:off x="542925" y="3163677"/>
            <a:ext cx="328613"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03</a:t>
            </a:r>
            <a:endParaRPr lang="en-US" sz="1050" dirty="0"/>
          </a:p>
        </p:txBody>
      </p:sp>
      <p:sp>
        <p:nvSpPr>
          <p:cNvPr id="15" name="Text 12"/>
          <p:cNvSpPr/>
          <p:nvPr/>
        </p:nvSpPr>
        <p:spPr>
          <a:xfrm>
            <a:off x="871538" y="3048205"/>
            <a:ext cx="4064794"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KEEP THE ROUTE STERILE</a:t>
            </a:r>
            <a:endParaRPr lang="en-US" sz="800" dirty="0"/>
          </a:p>
        </p:txBody>
      </p:sp>
      <p:sp>
        <p:nvSpPr>
          <p:cNvPr id="16" name="Text 13"/>
          <p:cNvSpPr/>
          <p:nvPr/>
        </p:nvSpPr>
        <p:spPr>
          <a:xfrm>
            <a:off x="871538" y="3194652"/>
            <a:ext cx="4064794"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No storage, rebar bundles, pump hoses, temporary cables, lifting gear, plant or worker breaks may obstruct emergency movement.</a:t>
            </a:r>
            <a:endParaRPr lang="en-US" sz="750" dirty="0"/>
          </a:p>
        </p:txBody>
      </p:sp>
      <p:sp>
        <p:nvSpPr>
          <p:cNvPr id="17" name="Text 14"/>
          <p:cNvSpPr/>
          <p:nvPr/>
        </p:nvSpPr>
        <p:spPr>
          <a:xfrm>
            <a:off x="542925" y="3658939"/>
            <a:ext cx="328613"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04</a:t>
            </a:r>
            <a:endParaRPr lang="en-US" sz="1050" dirty="0"/>
          </a:p>
        </p:txBody>
      </p:sp>
      <p:sp>
        <p:nvSpPr>
          <p:cNvPr id="18" name="Text 15"/>
          <p:cNvSpPr/>
          <p:nvPr/>
        </p:nvSpPr>
        <p:spPr>
          <a:xfrm>
            <a:off x="871538" y="3543467"/>
            <a:ext cx="4064794"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HOLD THE ROUTE DURING RESCUE</a:t>
            </a:r>
            <a:endParaRPr lang="en-US" sz="800" dirty="0"/>
          </a:p>
        </p:txBody>
      </p:sp>
      <p:sp>
        <p:nvSpPr>
          <p:cNvPr id="19" name="Text 16"/>
          <p:cNvSpPr/>
          <p:nvPr/>
        </p:nvSpPr>
        <p:spPr>
          <a:xfrm>
            <a:off x="871538" y="3689914"/>
            <a:ext cx="4064794"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A route marshal freezes deliveries, lifts and conflicting movement until the casualty is transferred and the workface is formally handed back.</a:t>
            </a:r>
            <a:endParaRPr lang="en-US" sz="750" dirty="0"/>
          </a:p>
        </p:txBody>
      </p:sp>
      <p:sp>
        <p:nvSpPr>
          <p:cNvPr id="20" name="Text 17"/>
          <p:cNvSpPr/>
          <p:nvPr/>
        </p:nvSpPr>
        <p:spPr>
          <a:xfrm>
            <a:off x="542925" y="4067305"/>
            <a:ext cx="4321969" cy="282848"/>
          </a:xfrm>
          <a:prstGeom prst="rect">
            <a:avLst/>
          </a:prstGeom>
          <a:noFill/>
          <a:ln/>
        </p:spPr>
        <p:txBody>
          <a:bodyPr wrap="square" lIns="0" tIns="0" rIns="0" bIns="0" rtlCol="0" anchor="t">
            <a:spAutoFit/>
          </a:bodyPr>
          <a:lstStyle/>
          <a:p>
            <a:pPr algn="l" indent="0" marL="0">
              <a:lnSpc>
                <a:spcPct val="105600"/>
              </a:lnSpc>
              <a:buNone/>
            </a:pPr>
            <a:r>
              <a:rPr lang="en-US" sz="800" dirty="0">
                <a:solidFill>
                  <a:srgbClr val="FF7272"/>
                </a:solidFill>
                <a:latin typeface="Arial" pitchFamily="34" charset="0"/>
                <a:ea typeface="Arial" pitchFamily="34" charset="-122"/>
                <a:cs typeface="Arial" pitchFamily="34" charset="-120"/>
              </a:rPr>
              <a:t>PROHIBITED: do not use crane hooks, walings, struts, formwork, rebar cages or improvised access as a casualty-rescue method.</a:t>
            </a:r>
            <a:endParaRPr lang="en-US" sz="800" dirty="0"/>
          </a:p>
        </p:txBody>
      </p:sp>
      <p:sp>
        <p:nvSpPr>
          <p:cNvPr id="21" name="Shape 18"/>
          <p:cNvSpPr/>
          <p:nvPr/>
        </p:nvSpPr>
        <p:spPr>
          <a:xfrm>
            <a:off x="5303509" y="0"/>
            <a:ext cx="3840435" cy="5143500"/>
          </a:xfrm>
          <a:prstGeom prst="rect">
            <a:avLst/>
          </a:prstGeom>
          <a:solidFill>
            <a:srgbClr val="111A24"/>
          </a:solidFill>
          <a:ln/>
        </p:spPr>
      </p:sp>
      <p:pic>
        <p:nvPicPr>
          <p:cNvPr id="22" name="Image 1" descr="preencoded.png">    </p:cNvPr>
          <p:cNvPicPr>
            <a:picLocks noChangeAspect="1"/>
          </p:cNvPicPr>
          <p:nvPr/>
        </p:nvPicPr>
        <p:blipFill>
          <a:blip r:embed="rId2"/>
          <a:stretch>
            <a:fillRect/>
          </a:stretch>
        </p:blipFill>
        <p:spPr>
          <a:xfrm>
            <a:off x="5303509" y="0"/>
            <a:ext cx="3843338" cy="2882503"/>
          </a:xfrm>
          <a:prstGeom prst="rect">
            <a:avLst/>
          </a:prstGeom>
        </p:spPr>
      </p:pic>
      <p:sp>
        <p:nvSpPr>
          <p:cNvPr id="23" name="Text 19"/>
          <p:cNvSpPr/>
          <p:nvPr/>
        </p:nvSpPr>
        <p:spPr>
          <a:xfrm>
            <a:off x="5903584" y="992981"/>
            <a:ext cx="2214563" cy="2571750"/>
          </a:xfrm>
          <a:prstGeom prst="rect">
            <a:avLst/>
          </a:prstGeom>
          <a:noFill/>
          <a:ln/>
        </p:spPr>
        <p:txBody>
          <a:bodyPr wrap="square" lIns="0" tIns="0" rIns="0" bIns="0" rtlCol="0" anchor="t">
            <a:spAutoFit/>
          </a:bodyPr>
          <a:lstStyle/>
          <a:p>
            <a:pPr algn="l" indent="0" marL="0">
              <a:buNone/>
            </a:pPr>
            <a:endParaRPr lang="en-US" dirty="0"/>
          </a:p>
        </p:txBody>
      </p:sp>
      <p:sp>
        <p:nvSpPr>
          <p:cNvPr id="24" name="Text 20"/>
          <p:cNvSpPr/>
          <p:nvPr/>
        </p:nvSpPr>
        <p:spPr>
          <a:xfrm>
            <a:off x="6025028" y="3152347"/>
            <a:ext cx="1785938" cy="219447"/>
          </a:xfrm>
          <a:prstGeom prst="rect">
            <a:avLst/>
          </a:prstGeom>
          <a:noFill/>
          <a:ln/>
        </p:spPr>
        <p:txBody>
          <a:bodyPr wrap="square" lIns="0" tIns="0" rIns="0" bIns="0" rtlCol="0" anchor="t">
            <a:spAutoFit/>
          </a:bodyPr>
          <a:lstStyle/>
          <a:p>
            <a:pPr algn="l" indent="0" marL="0">
              <a:lnSpc>
                <a:spcPct val="102400"/>
              </a:lnSpc>
              <a:buNone/>
            </a:pPr>
            <a:r>
              <a:rPr lang="en-US" sz="600" b="1" spc="1" kern="0" dirty="0">
                <a:solidFill>
                  <a:srgbClr val="F5C542"/>
                </a:solidFill>
                <a:latin typeface="Arial" pitchFamily="34" charset="0"/>
                <a:ea typeface="Arial" pitchFamily="34" charset="-122"/>
                <a:cs typeface="Arial" pitchFamily="34" charset="-120"/>
              </a:rPr>
              <a:t>PROTECTED EVACUATION /</a:t>
            </a:r>
            <a:endParaRPr lang="en-US" sz="600" dirty="0"/>
          </a:p>
        </p:txBody>
      </p:sp>
      <p:sp>
        <p:nvSpPr>
          <p:cNvPr id="25" name="Text 21"/>
          <p:cNvSpPr/>
          <p:nvPr/>
        </p:nvSpPr>
        <p:spPr>
          <a:xfrm>
            <a:off x="6025028" y="3152347"/>
            <a:ext cx="1785938" cy="219447"/>
          </a:xfrm>
          <a:prstGeom prst="rect">
            <a:avLst/>
          </a:prstGeom>
          <a:noFill/>
          <a:ln/>
        </p:spPr>
        <p:txBody>
          <a:bodyPr wrap="square" lIns="0" tIns="0" rIns="0" bIns="0" rtlCol="0" anchor="t">
            <a:spAutoFit/>
          </a:bodyPr>
          <a:lstStyle/>
          <a:p>
            <a:pPr algn="l" indent="0" marL="0">
              <a:lnSpc>
                <a:spcPct val="102400"/>
              </a:lnSpc>
              <a:buNone/>
            </a:pPr>
            <a:r>
              <a:rPr lang="en-US" sz="600" b="1" spc="1" kern="0" dirty="0">
                <a:solidFill>
                  <a:srgbClr val="F5C542"/>
                </a:solidFill>
                <a:latin typeface="Arial" pitchFamily="34" charset="0"/>
                <a:ea typeface="Arial" pitchFamily="34" charset="-122"/>
                <a:cs typeface="Arial" pitchFamily="34" charset="-120"/>
              </a:rPr>
              <a:t>CASUALTY TRANSFER ROUTE</a:t>
            </a:r>
            <a:endParaRPr lang="en-US" sz="600" dirty="0"/>
          </a:p>
        </p:txBody>
      </p:sp>
      <p:sp>
        <p:nvSpPr>
          <p:cNvPr id="26" name="Text 22"/>
          <p:cNvSpPr/>
          <p:nvPr/>
        </p:nvSpPr>
        <p:spPr>
          <a:xfrm>
            <a:off x="7253753" y="857250"/>
            <a:ext cx="1059228" cy="110728"/>
          </a:xfrm>
          <a:prstGeom prst="rect">
            <a:avLst/>
          </a:prstGeom>
          <a:noFill/>
          <a:ln/>
        </p:spPr>
        <p:txBody>
          <a:bodyPr wrap="non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GREEN: CASUALTY</a:t>
            </a:r>
            <a:endParaRPr lang="en-US" sz="700" dirty="0"/>
          </a:p>
        </p:txBody>
      </p:sp>
      <p:sp>
        <p:nvSpPr>
          <p:cNvPr id="27" name="Text 23"/>
          <p:cNvSpPr/>
          <p:nvPr/>
        </p:nvSpPr>
        <p:spPr>
          <a:xfrm>
            <a:off x="7253753" y="971550"/>
            <a:ext cx="874495" cy="110728"/>
          </a:xfrm>
          <a:prstGeom prst="rect">
            <a:avLst/>
          </a:prstGeom>
          <a:noFill/>
          <a:ln/>
        </p:spPr>
        <p:txBody>
          <a:bodyPr wrap="non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STAGING POINT</a:t>
            </a:r>
            <a:endParaRPr lang="en-US" sz="700" dirty="0"/>
          </a:p>
        </p:txBody>
      </p:sp>
      <p:sp>
        <p:nvSpPr>
          <p:cNvPr id="28" name="Text 24"/>
          <p:cNvSpPr/>
          <p:nvPr/>
        </p:nvSpPr>
        <p:spPr>
          <a:xfrm>
            <a:off x="7253753" y="1121569"/>
            <a:ext cx="1185863" cy="111398"/>
          </a:xfrm>
          <a:prstGeom prst="rect">
            <a:avLst/>
          </a:prstGeom>
          <a:noFill/>
          <a:ln/>
        </p:spPr>
        <p:txBody>
          <a:bodyPr wrap="none" lIns="0" tIns="0" rIns="0" bIns="0" rtlCol="0" anchor="t">
            <a:spAutoFit/>
          </a:bodyPr>
          <a:lstStyle/>
          <a:p>
            <a:pPr algn="l" indent="0" marL="0">
              <a:lnSpc>
                <a:spcPct val="104000"/>
              </a:lnSpc>
              <a:buNone/>
            </a:pPr>
            <a:r>
              <a:rPr lang="en-US" sz="600" spc="1" kern="0" dirty="0">
                <a:solidFill>
                  <a:srgbClr val="FFFFFF"/>
                </a:solidFill>
                <a:latin typeface="Arial" pitchFamily="34" charset="0"/>
                <a:ea typeface="Arial" pitchFamily="34" charset="-122"/>
                <a:cs typeface="Arial" pitchFamily="34" charset="-120"/>
              </a:rPr>
              <a:t>Command, first aid and</a:t>
            </a:r>
            <a:endParaRPr lang="en-US" sz="600" dirty="0"/>
          </a:p>
        </p:txBody>
      </p:sp>
      <p:sp>
        <p:nvSpPr>
          <p:cNvPr id="29" name="Text 25"/>
          <p:cNvSpPr/>
          <p:nvPr/>
        </p:nvSpPr>
        <p:spPr>
          <a:xfrm>
            <a:off x="7253753" y="1268685"/>
            <a:ext cx="1185863" cy="111398"/>
          </a:xfrm>
          <a:prstGeom prst="rect">
            <a:avLst/>
          </a:prstGeom>
          <a:noFill/>
          <a:ln/>
        </p:spPr>
        <p:txBody>
          <a:bodyPr wrap="none" lIns="0" tIns="0" rIns="0" bIns="0" rtlCol="0" anchor="t">
            <a:spAutoFit/>
          </a:bodyPr>
          <a:lstStyle/>
          <a:p>
            <a:pPr algn="l" indent="0" marL="0">
              <a:lnSpc>
                <a:spcPct val="104000"/>
              </a:lnSpc>
              <a:buNone/>
            </a:pPr>
            <a:r>
              <a:rPr lang="en-US" sz="600" spc="1" kern="0" dirty="0">
                <a:solidFill>
                  <a:srgbClr val="FFFFFF"/>
                </a:solidFill>
                <a:latin typeface="Arial" pitchFamily="34" charset="0"/>
                <a:ea typeface="Arial" pitchFamily="34" charset="-122"/>
                <a:cs typeface="Arial" pitchFamily="34" charset="-120"/>
              </a:rPr>
              <a:t>external-response</a:t>
            </a:r>
            <a:endParaRPr lang="en-US" sz="600" dirty="0"/>
          </a:p>
        </p:txBody>
      </p:sp>
      <p:sp>
        <p:nvSpPr>
          <p:cNvPr id="30" name="Text 26"/>
          <p:cNvSpPr/>
          <p:nvPr/>
        </p:nvSpPr>
        <p:spPr>
          <a:xfrm>
            <a:off x="7253753" y="1415802"/>
            <a:ext cx="1185863" cy="111398"/>
          </a:xfrm>
          <a:prstGeom prst="rect">
            <a:avLst/>
          </a:prstGeom>
          <a:noFill/>
          <a:ln/>
        </p:spPr>
        <p:txBody>
          <a:bodyPr wrap="none" lIns="0" tIns="0" rIns="0" bIns="0" rtlCol="0" anchor="t">
            <a:spAutoFit/>
          </a:bodyPr>
          <a:lstStyle/>
          <a:p>
            <a:pPr algn="l" indent="0" marL="0">
              <a:lnSpc>
                <a:spcPct val="104000"/>
              </a:lnSpc>
              <a:buNone/>
            </a:pPr>
            <a:r>
              <a:rPr lang="en-US" sz="600" spc="1" kern="0" dirty="0">
                <a:solidFill>
                  <a:srgbClr val="FFFFFF"/>
                </a:solidFill>
                <a:latin typeface="Arial" pitchFamily="34" charset="0"/>
                <a:ea typeface="Arial" pitchFamily="34" charset="-122"/>
                <a:cs typeface="Arial" pitchFamily="34" charset="-120"/>
              </a:rPr>
              <a:t>handover.</a:t>
            </a:r>
            <a:endParaRPr lang="en-US" sz="600" dirty="0"/>
          </a:p>
        </p:txBody>
      </p:sp>
      <p:sp>
        <p:nvSpPr>
          <p:cNvPr id="31" name="Text 27"/>
          <p:cNvSpPr/>
          <p:nvPr/>
        </p:nvSpPr>
        <p:spPr>
          <a:xfrm>
            <a:off x="6767978" y="3829217"/>
            <a:ext cx="1518940" cy="110728"/>
          </a:xfrm>
          <a:prstGeom prst="rect">
            <a:avLst/>
          </a:prstGeom>
          <a:noFill/>
          <a:ln/>
        </p:spPr>
        <p:txBody>
          <a:bodyPr wrap="none" lIns="0" tIns="0" rIns="0" bIns="0" rtlCol="0" anchor="t">
            <a:spAutoFit/>
          </a:bodyPr>
          <a:lstStyle/>
          <a:p>
            <a:pPr algn="l" indent="0" marL="0">
              <a:lnSpc>
                <a:spcPct val="104000"/>
              </a:lnSpc>
              <a:buNone/>
            </a:pPr>
            <a:r>
              <a:rPr lang="en-US" sz="700" b="1" dirty="0">
                <a:solidFill>
                  <a:srgbClr val="FF7272"/>
                </a:solidFill>
                <a:latin typeface="Arial" pitchFamily="34" charset="0"/>
                <a:ea typeface="Arial" pitchFamily="34" charset="-122"/>
                <a:cs typeface="Arial" pitchFamily="34" charset="-120"/>
              </a:rPr>
              <a:t>RED: NO IMPROVISED ACCESS</a:t>
            </a:r>
            <a:endParaRPr lang="en-US" sz="700" dirty="0"/>
          </a:p>
        </p:txBody>
      </p:sp>
      <p:sp>
        <p:nvSpPr>
          <p:cNvPr id="32" name="Text 28"/>
          <p:cNvSpPr/>
          <p:nvPr/>
        </p:nvSpPr>
        <p:spPr>
          <a:xfrm>
            <a:off x="6767978" y="3987775"/>
            <a:ext cx="1571625" cy="111398"/>
          </a:xfrm>
          <a:prstGeom prst="rect">
            <a:avLst/>
          </a:prstGeom>
          <a:noFill/>
          <a:ln/>
        </p:spPr>
        <p:txBody>
          <a:bodyPr wrap="none" lIns="0" tIns="0" rIns="0" bIns="0" rtlCol="0" anchor="t">
            <a:spAutoFit/>
          </a:bodyPr>
          <a:lstStyle/>
          <a:p>
            <a:pPr algn="l" indent="0" marL="0">
              <a:lnSpc>
                <a:spcPct val="104000"/>
              </a:lnSpc>
              <a:buNone/>
            </a:pPr>
            <a:r>
              <a:rPr lang="en-US" sz="600" dirty="0">
                <a:solidFill>
                  <a:srgbClr val="FFFFFF"/>
                </a:solidFill>
                <a:latin typeface="Arial" pitchFamily="34" charset="0"/>
                <a:ea typeface="Arial" pitchFamily="34" charset="-122"/>
                <a:cs typeface="Arial" pitchFamily="34" charset="-120"/>
              </a:rPr>
              <a:t>Control the water, pressure, electrical</a:t>
            </a:r>
            <a:endParaRPr lang="en-US" sz="600" dirty="0"/>
          </a:p>
        </p:txBody>
      </p:sp>
      <p:sp>
        <p:nvSpPr>
          <p:cNvPr id="33" name="Text 29"/>
          <p:cNvSpPr/>
          <p:nvPr/>
        </p:nvSpPr>
        <p:spPr>
          <a:xfrm>
            <a:off x="6767978" y="4134892"/>
            <a:ext cx="1571625" cy="111398"/>
          </a:xfrm>
          <a:prstGeom prst="rect">
            <a:avLst/>
          </a:prstGeom>
          <a:noFill/>
          <a:ln/>
        </p:spPr>
        <p:txBody>
          <a:bodyPr wrap="none" lIns="0" tIns="0" rIns="0" bIns="0" rtlCol="0" anchor="t">
            <a:spAutoFit/>
          </a:bodyPr>
          <a:lstStyle/>
          <a:p>
            <a:pPr algn="l" indent="0" marL="0">
              <a:lnSpc>
                <a:spcPct val="104000"/>
              </a:lnSpc>
              <a:buNone/>
            </a:pPr>
            <a:r>
              <a:rPr lang="en-US" sz="600" dirty="0">
                <a:solidFill>
                  <a:srgbClr val="FFFFFF"/>
                </a:solidFill>
                <a:latin typeface="Arial" pitchFamily="34" charset="0"/>
                <a:ea typeface="Arial" pitchFamily="34" charset="-122"/>
                <a:cs typeface="Arial" pitchFamily="34" charset="-120"/>
              </a:rPr>
              <a:t>and structural hazards before rescue</a:t>
            </a:r>
            <a:endParaRPr lang="en-US" sz="600" dirty="0"/>
          </a:p>
        </p:txBody>
      </p:sp>
      <p:sp>
        <p:nvSpPr>
          <p:cNvPr id="34" name="Text 30"/>
          <p:cNvSpPr/>
          <p:nvPr/>
        </p:nvSpPr>
        <p:spPr>
          <a:xfrm>
            <a:off x="6767978" y="4282008"/>
            <a:ext cx="1571625" cy="111398"/>
          </a:xfrm>
          <a:prstGeom prst="rect">
            <a:avLst/>
          </a:prstGeom>
          <a:noFill/>
          <a:ln/>
        </p:spPr>
        <p:txBody>
          <a:bodyPr wrap="none" lIns="0" tIns="0" rIns="0" bIns="0" rtlCol="0" anchor="t">
            <a:spAutoFit/>
          </a:bodyPr>
          <a:lstStyle/>
          <a:p>
            <a:pPr algn="l" indent="0" marL="0">
              <a:lnSpc>
                <a:spcPct val="104000"/>
              </a:lnSpc>
              <a:buNone/>
            </a:pPr>
            <a:r>
              <a:rPr lang="en-US" sz="600" dirty="0">
                <a:solidFill>
                  <a:srgbClr val="FFFFFF"/>
                </a:solidFill>
                <a:latin typeface="Arial" pitchFamily="34" charset="0"/>
                <a:ea typeface="Arial" pitchFamily="34" charset="-122"/>
                <a:cs typeface="Arial" pitchFamily="34" charset="-120"/>
              </a:rPr>
              <a:t>entry.</a:t>
            </a:r>
            <a:endParaRPr lang="en-US" sz="600" dirty="0"/>
          </a:p>
        </p:txBody>
      </p:sp>
      <p:sp>
        <p:nvSpPr>
          <p:cNvPr id="35" name="Shape 31"/>
          <p:cNvSpPr/>
          <p:nvPr/>
        </p:nvSpPr>
        <p:spPr>
          <a:xfrm>
            <a:off x="5303509" y="0"/>
            <a:ext cx="3840435" cy="5143500"/>
          </a:xfrm>
          <a:prstGeom prst="rect">
            <a:avLst/>
          </a:prstGeom>
          <a:solidFill>
            <a:srgbClr val="0B1119">
              <a:alpha val="8000"/>
            </a:srgbClr>
          </a:solid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00063" y="342900"/>
            <a:ext cx="5534955"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04 / PHYSICAL WORKFACE CONTROL</a:t>
            </a:r>
            <a:endParaRPr lang="en-US" sz="650" dirty="0"/>
          </a:p>
        </p:txBody>
      </p:sp>
      <p:sp>
        <p:nvSpPr>
          <p:cNvPr id="4" name="Text 1"/>
          <p:cNvSpPr/>
          <p:nvPr/>
        </p:nvSpPr>
        <p:spPr>
          <a:xfrm>
            <a:off x="500063" y="567928"/>
            <a:ext cx="5534955" cy="322529"/>
          </a:xfrm>
          <a:prstGeom prst="rect">
            <a:avLst/>
          </a:prstGeom>
          <a:noFill/>
          <a:ln/>
        </p:spPr>
        <p:txBody>
          <a:bodyPr wrap="none" lIns="0" tIns="0" rIns="0" bIns="0" rtlCol="0" anchor="t">
            <a:spAutoFit/>
          </a:bodyPr>
          <a:lstStyle/>
          <a:p>
            <a:pPr algn="l" indent="0" marL="0">
              <a:lnSpc>
                <a:spcPct val="84000"/>
              </a:lnSpc>
              <a:buNone/>
            </a:pPr>
            <a:r>
              <a:rPr lang="en-US" sz="2150" b="1" spc="-1" kern="0" dirty="0">
                <a:solidFill>
                  <a:srgbClr val="FFFFFF"/>
                </a:solidFill>
                <a:latin typeface="Arial" pitchFamily="34" charset="0"/>
                <a:ea typeface="Arial" pitchFamily="34" charset="-122"/>
                <a:cs typeface="Arial" pitchFamily="34" charset="-120"/>
              </a:rPr>
              <a:t>Emergency zones must be </a:t>
            </a:r>
            <a:r>
              <a:rPr lang="en-US" sz="2150" b="1" spc="-1" kern="0" dirty="0">
                <a:solidFill>
                  <a:srgbClr val="F5C542"/>
                </a:solidFill>
                <a:latin typeface="Arial" pitchFamily="34" charset="0"/>
                <a:ea typeface="Arial" pitchFamily="34" charset="-122"/>
                <a:cs typeface="Arial" pitchFamily="34" charset="-120"/>
              </a:rPr>
              <a:t>visible.</a:t>
            </a:r>
            <a:endParaRPr lang="en-US" sz="2150" dirty="0"/>
          </a:p>
        </p:txBody>
      </p:sp>
      <p:sp>
        <p:nvSpPr>
          <p:cNvPr id="5" name="Text 2"/>
          <p:cNvSpPr/>
          <p:nvPr/>
        </p:nvSpPr>
        <p:spPr>
          <a:xfrm>
            <a:off x="500063" y="969039"/>
            <a:ext cx="5000625" cy="520712"/>
          </a:xfrm>
          <a:prstGeom prst="rect">
            <a:avLst/>
          </a:prstGeom>
          <a:noFill/>
          <a:ln/>
        </p:spPr>
        <p:txBody>
          <a:bodyPr wrap="square" lIns="0" tIns="0" rIns="0" bIns="0" rtlCol="0" anchor="t">
            <a:spAutoFit/>
          </a:bodyPr>
          <a:lstStyle/>
          <a:p>
            <a:pPr algn="l" indent="0" marL="0">
              <a:lnSpc>
                <a:spcPct val="108000"/>
              </a:lnSpc>
              <a:buNone/>
            </a:pPr>
            <a:r>
              <a:rPr lang="en-US" sz="950" dirty="0">
                <a:solidFill>
                  <a:srgbClr val="FFFFFF"/>
                </a:solidFill>
                <a:latin typeface="Arial" pitchFamily="34" charset="0"/>
                <a:ea typeface="Arial" pitchFamily="34" charset="-122"/>
                <a:cs typeface="Arial" pitchFamily="34" charset="-120"/>
              </a:rPr>
              <a:t>Mark the actual floor, not only the drawing. Every plant move, pour advance, lift-route change or water event requires the SIMOPS plan and emergency zones to be revalidated.</a:t>
            </a:r>
            <a:endParaRPr lang="en-US" sz="950" dirty="0"/>
          </a:p>
        </p:txBody>
      </p:sp>
      <p:sp>
        <p:nvSpPr>
          <p:cNvPr id="6" name="Shape 3"/>
          <p:cNvSpPr/>
          <p:nvPr/>
        </p:nvSpPr>
        <p:spPr>
          <a:xfrm>
            <a:off x="500063" y="1575476"/>
            <a:ext cx="5286375" cy="2686050"/>
          </a:xfrm>
          <a:prstGeom prst="rect">
            <a:avLst/>
          </a:prstGeom>
          <a:solidFill>
            <a:srgbClr val="101B25"/>
          </a:solidFill>
          <a:ln w="18288">
            <a:solidFill>
              <a:srgbClr val="F5C542"/>
            </a:solidFill>
            <a:prstDash val="solid"/>
          </a:ln>
        </p:spPr>
      </p:sp>
      <p:sp>
        <p:nvSpPr>
          <p:cNvPr id="7" name="Text 4"/>
          <p:cNvSpPr/>
          <p:nvPr/>
        </p:nvSpPr>
        <p:spPr>
          <a:xfrm>
            <a:off x="500063" y="1382595"/>
            <a:ext cx="2870225" cy="100013"/>
          </a:xfrm>
          <a:prstGeom prst="rect">
            <a:avLst/>
          </a:prstGeom>
          <a:noFill/>
          <a:ln/>
        </p:spPr>
        <p:txBody>
          <a:bodyPr wrap="square" lIns="0" tIns="0" rIns="0" bIns="0"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LOWER-BASEMENT WORKFACE — DAILY SIMOPS PLAN</a:t>
            </a:r>
            <a:endParaRPr lang="en-US" sz="600" dirty="0"/>
          </a:p>
        </p:txBody>
      </p:sp>
      <p:sp>
        <p:nvSpPr>
          <p:cNvPr id="8" name="Shape 5"/>
          <p:cNvSpPr/>
          <p:nvPr/>
        </p:nvSpPr>
        <p:spPr>
          <a:xfrm>
            <a:off x="1164431" y="2182695"/>
            <a:ext cx="1700213" cy="900113"/>
          </a:xfrm>
          <a:prstGeom prst="rect">
            <a:avLst/>
          </a:prstGeom>
          <a:solidFill>
            <a:srgbClr val="E05252">
              <a:alpha val="15000"/>
            </a:srgbClr>
          </a:solidFill>
          <a:ln w="18288">
            <a:solidFill>
              <a:srgbClr val="E05252"/>
            </a:solidFill>
            <a:prstDash val="solid"/>
          </a:ln>
        </p:spPr>
      </p:sp>
      <p:sp>
        <p:nvSpPr>
          <p:cNvPr id="9" name="Text 6"/>
          <p:cNvSpPr/>
          <p:nvPr/>
        </p:nvSpPr>
        <p:spPr>
          <a:xfrm>
            <a:off x="1250156" y="2275563"/>
            <a:ext cx="1141381" cy="100013"/>
          </a:xfrm>
          <a:prstGeom prst="rect">
            <a:avLst/>
          </a:prstGeom>
          <a:noFill/>
          <a:ln/>
        </p:spPr>
        <p:txBody>
          <a:bodyPr wrap="none" lIns="0" tIns="0" rIns="0" bIns="0" rtlCol="0" anchor="t">
            <a:spAutoFit/>
          </a:bodyPr>
          <a:lstStyle/>
          <a:p>
            <a:pPr algn="l" indent="0" marL="0">
              <a:buNone/>
            </a:pPr>
            <a:r>
              <a:rPr lang="en-US" sz="600" b="1" spc="1" kern="0" dirty="0">
                <a:solidFill>
                  <a:srgbClr val="FF8A8A"/>
                </a:solidFill>
                <a:latin typeface="Arial" pitchFamily="34" charset="0"/>
                <a:ea typeface="Arial" pitchFamily="34" charset="-122"/>
                <a:cs typeface="Arial" pitchFamily="34" charset="-120"/>
              </a:rPr>
              <a:t>RED · LIFT / FALL ZONE</a:t>
            </a:r>
            <a:endParaRPr lang="en-US" sz="600" dirty="0"/>
          </a:p>
        </p:txBody>
      </p:sp>
      <p:sp>
        <p:nvSpPr>
          <p:cNvPr id="10" name="Shape 7"/>
          <p:cNvSpPr/>
          <p:nvPr/>
        </p:nvSpPr>
        <p:spPr>
          <a:xfrm>
            <a:off x="3829050" y="2204126"/>
            <a:ext cx="1435894" cy="921544"/>
          </a:xfrm>
          <a:prstGeom prst="rect">
            <a:avLst/>
          </a:prstGeom>
          <a:solidFill>
            <a:srgbClr val="F39C12">
              <a:alpha val="13000"/>
            </a:srgbClr>
          </a:solidFill>
          <a:ln w="18288">
            <a:solidFill>
              <a:srgbClr val="F39C12"/>
            </a:solidFill>
            <a:prstDash val="solid"/>
          </a:ln>
        </p:spPr>
      </p:sp>
      <p:sp>
        <p:nvSpPr>
          <p:cNvPr id="11" name="Text 8"/>
          <p:cNvSpPr/>
          <p:nvPr/>
        </p:nvSpPr>
        <p:spPr>
          <a:xfrm>
            <a:off x="3907631" y="2304138"/>
            <a:ext cx="1357313" cy="200025"/>
          </a:xfrm>
          <a:prstGeom prst="rect">
            <a:avLst/>
          </a:prstGeom>
          <a:noFill/>
          <a:ln/>
        </p:spPr>
        <p:txBody>
          <a:bodyPr wrap="square" lIns="0" tIns="0" rIns="0" bIns="0" rtlCol="0" anchor="t">
            <a:spAutoFit/>
          </a:bodyPr>
          <a:lstStyle/>
          <a:p>
            <a:pPr algn="l" indent="0" marL="0">
              <a:buNone/>
            </a:pPr>
            <a:r>
              <a:rPr lang="en-US" sz="600" b="1" spc="1" kern="0" dirty="0">
                <a:solidFill>
                  <a:srgbClr val="FFD079"/>
                </a:solidFill>
                <a:latin typeface="Arial" pitchFamily="34" charset="0"/>
                <a:ea typeface="Arial" pitchFamily="34" charset="-122"/>
                <a:cs typeface="Arial" pitchFamily="34" charset="-120"/>
              </a:rPr>
              <a:t>AMBER · HOSE / POUR ZONE</a:t>
            </a:r>
            <a:endParaRPr lang="en-US" sz="600" dirty="0"/>
          </a:p>
        </p:txBody>
      </p:sp>
      <p:sp>
        <p:nvSpPr>
          <p:cNvPr id="12" name="Shape 9"/>
          <p:cNvSpPr/>
          <p:nvPr/>
        </p:nvSpPr>
        <p:spPr>
          <a:xfrm>
            <a:off x="1243013" y="3482857"/>
            <a:ext cx="3586163" cy="257175"/>
          </a:xfrm>
          <a:prstGeom prst="rect">
            <a:avLst/>
          </a:prstGeom>
          <a:solidFill>
            <a:srgbClr val="48A9DF">
              <a:alpha val="18000"/>
            </a:srgbClr>
          </a:solidFill>
          <a:ln w="18288">
            <a:solidFill>
              <a:srgbClr val="48A9DF"/>
            </a:solidFill>
            <a:prstDash val="solid"/>
          </a:ln>
        </p:spPr>
      </p:sp>
      <p:sp>
        <p:nvSpPr>
          <p:cNvPr id="13" name="Text 10"/>
          <p:cNvSpPr/>
          <p:nvPr/>
        </p:nvSpPr>
        <p:spPr>
          <a:xfrm>
            <a:off x="1321594" y="3540007"/>
            <a:ext cx="1975693" cy="100013"/>
          </a:xfrm>
          <a:prstGeom prst="rect">
            <a:avLst/>
          </a:prstGeom>
          <a:noFill/>
          <a:ln/>
        </p:spPr>
        <p:txBody>
          <a:bodyPr wrap="square" lIns="0" tIns="0" rIns="0" bIns="0" rtlCol="0" anchor="t">
            <a:spAutoFit/>
          </a:bodyPr>
          <a:lstStyle/>
          <a:p>
            <a:pPr algn="l" indent="0" marL="0">
              <a:buNone/>
            </a:pPr>
            <a:r>
              <a:rPr lang="en-US" sz="600" b="1" spc="1" kern="0" dirty="0">
                <a:solidFill>
                  <a:srgbClr val="86D3FF"/>
                </a:solidFill>
                <a:latin typeface="Arial" pitchFamily="34" charset="0"/>
                <a:ea typeface="Arial" pitchFamily="34" charset="-122"/>
                <a:cs typeface="Arial" pitchFamily="34" charset="-120"/>
              </a:rPr>
              <a:t>BLUE · PROTECTED EVACUATION ROUTE</a:t>
            </a:r>
            <a:endParaRPr lang="en-US" sz="600" dirty="0"/>
          </a:p>
        </p:txBody>
      </p:sp>
      <p:sp>
        <p:nvSpPr>
          <p:cNvPr id="14" name="Shape 11"/>
          <p:cNvSpPr/>
          <p:nvPr/>
        </p:nvSpPr>
        <p:spPr>
          <a:xfrm>
            <a:off x="4286250" y="3361413"/>
            <a:ext cx="842963" cy="478631"/>
          </a:xfrm>
          <a:prstGeom prst="rect">
            <a:avLst/>
          </a:prstGeom>
          <a:solidFill>
            <a:srgbClr val="4E9A68">
              <a:alpha val="18000"/>
            </a:srgbClr>
          </a:solidFill>
          <a:ln w="18288">
            <a:solidFill>
              <a:srgbClr val="4E9A68"/>
            </a:solidFill>
            <a:prstDash val="solid"/>
          </a:ln>
        </p:spPr>
      </p:sp>
      <p:sp>
        <p:nvSpPr>
          <p:cNvPr id="15" name="Text 12"/>
          <p:cNvSpPr/>
          <p:nvPr/>
        </p:nvSpPr>
        <p:spPr>
          <a:xfrm>
            <a:off x="4357688" y="3447138"/>
            <a:ext cx="771525" cy="400050"/>
          </a:xfrm>
          <a:prstGeom prst="rect">
            <a:avLst/>
          </a:prstGeom>
          <a:noFill/>
          <a:ln/>
        </p:spPr>
        <p:txBody>
          <a:bodyPr wrap="none" lIns="0" tIns="0" rIns="0" bIns="0" rtlCol="0" anchor="t">
            <a:spAutoFit/>
          </a:bodyPr>
          <a:lstStyle/>
          <a:p>
            <a:pPr algn="l" indent="0" marL="0">
              <a:buNone/>
            </a:pPr>
            <a:r>
              <a:rPr lang="en-US" sz="600" b="1" spc="1" kern="0" dirty="0">
                <a:solidFill>
                  <a:srgbClr val="92D9AA"/>
                </a:solidFill>
                <a:latin typeface="Arial" pitchFamily="34" charset="0"/>
                <a:ea typeface="Arial" pitchFamily="34" charset="-122"/>
                <a:cs typeface="Arial" pitchFamily="34" charset="-120"/>
              </a:rPr>
              <a:t>GREEN · COMMAND / CASUALTY STAGE</a:t>
            </a:r>
            <a:endParaRPr lang="en-US" sz="600" dirty="0"/>
          </a:p>
        </p:txBody>
      </p:sp>
      <p:sp>
        <p:nvSpPr>
          <p:cNvPr id="16" name="Shape 13"/>
          <p:cNvSpPr/>
          <p:nvPr/>
        </p:nvSpPr>
        <p:spPr>
          <a:xfrm>
            <a:off x="3214688" y="2347001"/>
            <a:ext cx="657225" cy="735806"/>
          </a:xfrm>
          <a:prstGeom prst="rect">
            <a:avLst/>
          </a:prstGeom>
          <a:solidFill>
            <a:srgbClr val="000000"/>
          </a:solidFill>
          <a:ln w="18288">
            <a:solidFill>
              <a:srgbClr val="FFFFFF"/>
            </a:solidFill>
            <a:prstDash val="dash"/>
          </a:ln>
        </p:spPr>
      </p:sp>
      <p:sp>
        <p:nvSpPr>
          <p:cNvPr id="17" name="Text 14"/>
          <p:cNvSpPr/>
          <p:nvPr/>
        </p:nvSpPr>
        <p:spPr>
          <a:xfrm>
            <a:off x="3286125" y="2589888"/>
            <a:ext cx="459656" cy="200025"/>
          </a:xfrm>
          <a:prstGeom prst="rect">
            <a:avLst/>
          </a:prstGeom>
          <a:noFill/>
          <a:ln/>
        </p:spPr>
        <p:txBody>
          <a:bodyPr wrap="none" lIns="0" tIns="0" rIns="0" bIns="0" rtlCol="0" anchor="t">
            <a:spAutoFit/>
          </a:bodyPr>
          <a:lstStyle/>
          <a:p>
            <a:pPr algn="l" indent="0" marL="0">
              <a:buNone/>
            </a:pPr>
            <a:r>
              <a:rPr lang="en-US" sz="600" b="1" spc="1" kern="0" dirty="0">
                <a:solidFill>
                  <a:srgbClr val="FFFFFF"/>
                </a:solidFill>
                <a:latin typeface="Arial" pitchFamily="34" charset="0"/>
                <a:ea typeface="Arial" pitchFamily="34" charset="-122"/>
                <a:cs typeface="Arial" pitchFamily="34" charset="-120"/>
              </a:rPr>
              <a:t>BLACK</a:t>
            </a:r>
            <a:r>
              <a:rPr lang="en-US" sz="600" b="1" spc="1" kern="0" dirty="0">
                <a:solidFill>
                  <a:srgbClr val="FFFFFF"/>
                </a:solidFill>
                <a:latin typeface="Arial" pitchFamily="34" charset="0"/>
                <a:ea typeface="Arial" pitchFamily="34" charset="-122"/>
                <a:cs typeface="Arial" pitchFamily="34" charset="-120"/>
              </a:rPr>
              <a:t>
</a:t>
            </a:r>
            <a:r>
              <a:rPr lang="en-US" sz="600" b="1" spc="1" kern="0" dirty="0">
                <a:solidFill>
                  <a:srgbClr val="FFFFFF"/>
                </a:solidFill>
                <a:latin typeface="Arial" pitchFamily="34" charset="0"/>
                <a:ea typeface="Arial" pitchFamily="34" charset="-122"/>
                <a:cs typeface="Arial" pitchFamily="34" charset="-120"/>
              </a:rPr>
              <a:t>EXCLUDE</a:t>
            </a:r>
            <a:endParaRPr lang="en-US" sz="600" dirty="0"/>
          </a:p>
        </p:txBody>
      </p:sp>
      <p:sp>
        <p:nvSpPr>
          <p:cNvPr id="18" name="Text 15"/>
          <p:cNvSpPr/>
          <p:nvPr/>
        </p:nvSpPr>
        <p:spPr>
          <a:xfrm>
            <a:off x="4514850" y="3454282"/>
            <a:ext cx="178594" cy="207169"/>
          </a:xfrm>
          <a:prstGeom prst="rect">
            <a:avLst/>
          </a:prstGeom>
          <a:noFill/>
          <a:ln/>
        </p:spPr>
        <p:txBody>
          <a:bodyPr wrap="none" lIns="0" tIns="0" rIns="0" bIns="0" rtlCol="0" anchor="t">
            <a:spAutoFit/>
          </a:bodyPr>
          <a:lstStyle/>
          <a:p>
            <a:pPr algn="l" indent="0" marL="0">
              <a:buNone/>
            </a:pPr>
            <a:r>
              <a:rPr lang="en-US" sz="1300" dirty="0">
                <a:solidFill>
                  <a:srgbClr val="48A9DF"/>
                </a:solidFill>
                <a:latin typeface="Arial" pitchFamily="34" charset="0"/>
                <a:ea typeface="Arial" pitchFamily="34" charset="-122"/>
                <a:cs typeface="Arial" pitchFamily="34" charset="-120"/>
              </a:rPr>
              <a:t>→</a:t>
            </a:r>
            <a:endParaRPr lang="en-US" sz="1300" dirty="0"/>
          </a:p>
        </p:txBody>
      </p:sp>
      <p:sp>
        <p:nvSpPr>
          <p:cNvPr id="19" name="Text 16"/>
          <p:cNvSpPr/>
          <p:nvPr/>
        </p:nvSpPr>
        <p:spPr>
          <a:xfrm>
            <a:off x="857250" y="3997207"/>
            <a:ext cx="4929188" cy="200025"/>
          </a:xfrm>
          <a:prstGeom prst="rect">
            <a:avLst/>
          </a:prstGeom>
          <a:noFill/>
          <a:ln/>
        </p:spPr>
        <p:txBody>
          <a:bodyPr wrap="square" lIns="0" tIns="0" rIns="0" bIns="0" rtlCol="0" anchor="t">
            <a:spAutoFit/>
          </a:bodyPr>
          <a:lstStyle/>
          <a:p>
            <a:pPr algn="l" indent="0" marL="0">
              <a:buNone/>
            </a:pPr>
            <a:r>
              <a:rPr lang="en-US" sz="600" dirty="0">
                <a:solidFill>
                  <a:srgbClr val="FFFFFF"/>
                </a:solidFill>
                <a:latin typeface="Arial" pitchFamily="34" charset="0"/>
                <a:ea typeface="Arial" pitchFamily="34" charset="-122"/>
                <a:cs typeface="Arial" pitchFamily="34" charset="-120"/>
              </a:rPr>
              <a:t>RED: clear before any load enters · AMBER: control pressure/whip risk · BLUE: no storage or plant · GREEN: responders only · BLACK: authorised specialist entry only</a:t>
            </a:r>
            <a:endParaRPr lang="en-US" sz="600" dirty="0"/>
          </a:p>
        </p:txBody>
      </p:sp>
      <p:sp>
        <p:nvSpPr>
          <p:cNvPr id="20" name="Shape 17"/>
          <p:cNvSpPr/>
          <p:nvPr/>
        </p:nvSpPr>
        <p:spPr>
          <a:xfrm>
            <a:off x="6035018" y="0"/>
            <a:ext cx="3108927" cy="5143500"/>
          </a:xfrm>
          <a:prstGeom prst="rect">
            <a:avLst/>
          </a:prstGeom>
          <a:solidFill>
            <a:srgbClr val="000000">
              <a:alpha val="0"/>
            </a:srgbClr>
          </a:solidFill>
          <a:ln/>
        </p:spPr>
      </p:sp>
      <p:sp>
        <p:nvSpPr>
          <p:cNvPr id="21" name="Shape 18"/>
          <p:cNvSpPr/>
          <p:nvPr/>
        </p:nvSpPr>
        <p:spPr>
          <a:xfrm>
            <a:off x="6035018" y="0"/>
            <a:ext cx="7144" cy="5143500"/>
          </a:xfrm>
          <a:prstGeom prst="rect">
            <a:avLst/>
          </a:prstGeom>
          <a:solidFill>
            <a:srgbClr val="405365"/>
          </a:solidFill>
          <a:ln/>
        </p:spPr>
      </p:sp>
      <p:pic>
        <p:nvPicPr>
          <p:cNvPr id="22" name="Image 1" descr="preencoded.png">    </p:cNvPr>
          <p:cNvPicPr>
            <a:picLocks noChangeAspect="1"/>
          </p:cNvPicPr>
          <p:nvPr/>
        </p:nvPicPr>
        <p:blipFill>
          <a:blip r:embed="rId2"/>
          <a:stretch>
            <a:fillRect/>
          </a:stretch>
        </p:blipFill>
        <p:spPr>
          <a:xfrm>
            <a:off x="6035018" y="0"/>
            <a:ext cx="3107531" cy="4857750"/>
          </a:xfrm>
          <a:prstGeom prst="rect">
            <a:avLst/>
          </a:prstGeom>
        </p:spPr>
      </p:pic>
      <p:sp>
        <p:nvSpPr>
          <p:cNvPr id="23" name="Text 19"/>
          <p:cNvSpPr/>
          <p:nvPr/>
        </p:nvSpPr>
        <p:spPr>
          <a:xfrm>
            <a:off x="6593625" y="3233328"/>
            <a:ext cx="2357438" cy="121444"/>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PROTECT THE BLUE ROUTE</a:t>
            </a:r>
            <a:endParaRPr lang="en-US" sz="750" dirty="0"/>
          </a:p>
        </p:txBody>
      </p:sp>
      <p:sp>
        <p:nvSpPr>
          <p:cNvPr id="24" name="Text 20"/>
          <p:cNvSpPr/>
          <p:nvPr/>
        </p:nvSpPr>
        <p:spPr>
          <a:xfrm>
            <a:off x="6593625" y="3390491"/>
            <a:ext cx="2357438" cy="241436"/>
          </a:xfrm>
          <a:prstGeom prst="rect">
            <a:avLst/>
          </a:prstGeom>
          <a:noFill/>
          <a:ln/>
        </p:spPr>
        <p:txBody>
          <a:bodyPr wrap="square" lIns="0" tIns="0" rIns="0" bIns="0" rtlCol="0" anchor="t">
            <a:spAutoFit/>
          </a:bodyPr>
          <a:lstStyle/>
          <a:p>
            <a:pPr algn="l" indent="0" marL="0">
              <a:lnSpc>
                <a:spcPct val="104000"/>
              </a:lnSpc>
              <a:buNone/>
            </a:pPr>
            <a:r>
              <a:rPr lang="en-US" sz="650" dirty="0">
                <a:solidFill>
                  <a:srgbClr val="FFFFFF"/>
                </a:solidFill>
                <a:latin typeface="Arial" pitchFamily="34" charset="0"/>
                <a:ea typeface="Arial" pitchFamily="34" charset="-122"/>
                <a:cs typeface="Arial" pitchFamily="34" charset="-120"/>
              </a:rPr>
              <a:t>Keep it outside lift/fall and hose-whip zones, lit, marked and clear for the rescue party.</a:t>
            </a:r>
            <a:endParaRPr lang="en-US" sz="650" dirty="0"/>
          </a:p>
        </p:txBody>
      </p:sp>
      <p:sp>
        <p:nvSpPr>
          <p:cNvPr id="25" name="Text 21"/>
          <p:cNvSpPr/>
          <p:nvPr/>
        </p:nvSpPr>
        <p:spPr>
          <a:xfrm>
            <a:off x="6593625" y="3781946"/>
            <a:ext cx="2357438" cy="121444"/>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CONTROL THE RED ZONE</a:t>
            </a:r>
            <a:endParaRPr lang="en-US" sz="750" dirty="0"/>
          </a:p>
        </p:txBody>
      </p:sp>
      <p:sp>
        <p:nvSpPr>
          <p:cNvPr id="26" name="Text 22"/>
          <p:cNvSpPr/>
          <p:nvPr/>
        </p:nvSpPr>
        <p:spPr>
          <a:xfrm>
            <a:off x="6593625" y="3939108"/>
            <a:ext cx="2357438" cy="241436"/>
          </a:xfrm>
          <a:prstGeom prst="rect">
            <a:avLst/>
          </a:prstGeom>
          <a:noFill/>
          <a:ln/>
        </p:spPr>
        <p:txBody>
          <a:bodyPr wrap="square" lIns="0" tIns="0" rIns="0" bIns="0" rtlCol="0" anchor="t">
            <a:spAutoFit/>
          </a:bodyPr>
          <a:lstStyle/>
          <a:p>
            <a:pPr algn="l" indent="0" marL="0">
              <a:lnSpc>
                <a:spcPct val="104000"/>
              </a:lnSpc>
              <a:buNone/>
            </a:pPr>
            <a:r>
              <a:rPr lang="en-US" sz="650" dirty="0">
                <a:solidFill>
                  <a:srgbClr val="FFFFFF"/>
                </a:solidFill>
                <a:latin typeface="Arial" pitchFamily="34" charset="0"/>
                <a:ea typeface="Arial" pitchFamily="34" charset="-122"/>
                <a:cs typeface="Arial" pitchFamily="34" charset="-120"/>
              </a:rPr>
              <a:t>No structural work, rescue staging or normal access beneath a suspended load.</a:t>
            </a:r>
            <a:endParaRPr lang="en-US" sz="650" dirty="0"/>
          </a:p>
        </p:txBody>
      </p:sp>
      <p:sp>
        <p:nvSpPr>
          <p:cNvPr id="27" name="Text 23"/>
          <p:cNvSpPr/>
          <p:nvPr/>
        </p:nvSpPr>
        <p:spPr>
          <a:xfrm>
            <a:off x="6593625" y="4330564"/>
            <a:ext cx="2357438" cy="121444"/>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USE LIVE INFORMATION</a:t>
            </a:r>
            <a:endParaRPr lang="en-US" sz="750" dirty="0"/>
          </a:p>
        </p:txBody>
      </p:sp>
      <p:sp>
        <p:nvSpPr>
          <p:cNvPr id="28" name="Text 24"/>
          <p:cNvSpPr/>
          <p:nvPr/>
        </p:nvSpPr>
        <p:spPr>
          <a:xfrm>
            <a:off x="6593625" y="4487726"/>
            <a:ext cx="2357438" cy="241436"/>
          </a:xfrm>
          <a:prstGeom prst="rect">
            <a:avLst/>
          </a:prstGeom>
          <a:noFill/>
          <a:ln/>
        </p:spPr>
        <p:txBody>
          <a:bodyPr wrap="square" lIns="0" tIns="0" rIns="0" bIns="0" rtlCol="0" anchor="t">
            <a:spAutoFit/>
          </a:bodyPr>
          <a:lstStyle/>
          <a:p>
            <a:pPr algn="l" indent="0" marL="0">
              <a:lnSpc>
                <a:spcPct val="104000"/>
              </a:lnSpc>
              <a:buNone/>
            </a:pPr>
            <a:r>
              <a:rPr lang="en-US" sz="650" dirty="0">
                <a:solidFill>
                  <a:srgbClr val="FFFFFF"/>
                </a:solidFill>
                <a:latin typeface="Arial" pitchFamily="34" charset="0"/>
                <a:ea typeface="Arial" pitchFamily="34" charset="-122"/>
                <a:cs typeface="Arial" pitchFamily="34" charset="-120"/>
              </a:rPr>
              <a:t>Monitoring, water status and visual inspection can change the black-exclusion boundary immediately.</a:t>
            </a:r>
            <a:endParaRPr lang="en-US" sz="650" dirty="0"/>
          </a:p>
        </p:txBody>
      </p:sp>
      <p:sp>
        <p:nvSpPr>
          <p:cNvPr id="29" name="Text 25"/>
          <p:cNvSpPr/>
          <p:nvPr/>
        </p:nvSpPr>
        <p:spPr>
          <a:xfrm>
            <a:off x="8581318" y="4875609"/>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05 / 12</a:t>
            </a:r>
            <a:endParaRPr lang="en-US" sz="650" dirty="0"/>
          </a:p>
        </p:txBody>
      </p:sp>
      <p:sp>
        <p:nvSpPr>
          <p:cNvPr id="30" name="Shape 26"/>
          <p:cNvSpPr/>
          <p:nvPr/>
        </p:nvSpPr>
        <p:spPr>
          <a:xfrm>
            <a:off x="6035018" y="0"/>
            <a:ext cx="3101727" cy="5143500"/>
          </a:xfrm>
          <a:prstGeom prst="rect">
            <a:avLst/>
          </a:prstGeom>
          <a:solidFill>
            <a:srgbClr val="0B1119">
              <a:alpha val="23000"/>
            </a:srgbClr>
          </a:solidFill>
          <a:ln/>
        </p:spPr>
      </p:sp>
      <p:sp>
        <p:nvSpPr>
          <p:cNvPr id="31" name="Text 27"/>
          <p:cNvSpPr/>
          <p:nvPr/>
        </p:nvSpPr>
        <p:spPr>
          <a:xfrm>
            <a:off x="500063" y="4900613"/>
            <a:ext cx="6190450" cy="100013"/>
          </a:xfrm>
          <a:prstGeom prst="rect">
            <a:avLst/>
          </a:prstGeom>
          <a:noFill/>
          <a:ln/>
        </p:spPr>
        <p:txBody>
          <a:bodyPr wrap="square" lIns="0" tIns="0"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ZONES ARE A LIVE CONTROL: DRAW THEM, BARRICADE THEM, BRIEF THEM AND CHANGE THEM ONLY THROUGH COORDINATION.</a:t>
            </a:r>
            <a:endParaRPr lang="en-US" sz="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14350" y="364331"/>
            <a:ext cx="5520668"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05 / EMERGENCY COMMAND</a:t>
            </a:r>
            <a:endParaRPr lang="en-US" sz="650" dirty="0"/>
          </a:p>
        </p:txBody>
      </p:sp>
      <p:sp>
        <p:nvSpPr>
          <p:cNvPr id="4" name="Text 1"/>
          <p:cNvSpPr/>
          <p:nvPr/>
        </p:nvSpPr>
        <p:spPr>
          <a:xfrm>
            <a:off x="514350" y="589359"/>
            <a:ext cx="5520668" cy="653765"/>
          </a:xfrm>
          <a:prstGeom prst="rect">
            <a:avLst/>
          </a:prstGeom>
          <a:noFill/>
          <a:ln/>
        </p:spPr>
        <p:txBody>
          <a:bodyPr wrap="square" lIns="0" tIns="0" rIns="0" bIns="0" rtlCol="0" anchor="t">
            <a:spAutoFit/>
          </a:bodyPr>
          <a:lstStyle/>
          <a:p>
            <a:pPr algn="l" indent="0" marL="0">
              <a:lnSpc>
                <a:spcPct val="83200"/>
              </a:lnSpc>
              <a:buNone/>
            </a:pPr>
            <a:r>
              <a:rPr lang="en-US" sz="2250" b="1" spc="-1" kern="0" dirty="0">
                <a:solidFill>
                  <a:srgbClr val="FFFFFF"/>
                </a:solidFill>
                <a:latin typeface="Arial" pitchFamily="34" charset="0"/>
                <a:ea typeface="Arial" pitchFamily="34" charset="-122"/>
                <a:cs typeface="Arial" pitchFamily="34" charset="-120"/>
              </a:rPr>
              <a:t>Every supervisor has an </a:t>
            </a:r>
            <a:r>
              <a:rPr lang="en-US" sz="2250" b="1" spc="-1" kern="0" dirty="0">
                <a:solidFill>
                  <a:srgbClr val="F5C542"/>
                </a:solidFill>
                <a:latin typeface="Arial" pitchFamily="34" charset="0"/>
                <a:ea typeface="Arial" pitchFamily="34" charset="-122"/>
                <a:cs typeface="Arial" pitchFamily="34" charset="-120"/>
              </a:rPr>
              <a:t>emergency </a:t>
            </a:r>
            <a:r>
              <a:rPr lang="en-US" sz="2250" b="1" spc="-1" kern="0" dirty="0">
                <a:solidFill>
                  <a:srgbClr val="F5C542"/>
                </a:solidFill>
                <a:latin typeface="Arial" pitchFamily="34" charset="0"/>
                <a:ea typeface="Arial" pitchFamily="34" charset="-122"/>
                <a:cs typeface="Arial" pitchFamily="34" charset="-120"/>
              </a:rPr>
              <a:t>role.</a:t>
            </a:r>
            <a:endParaRPr lang="en-US" sz="2250" dirty="0"/>
          </a:p>
        </p:txBody>
      </p:sp>
      <p:sp>
        <p:nvSpPr>
          <p:cNvPr id="5" name="Text 2"/>
          <p:cNvSpPr/>
          <p:nvPr/>
        </p:nvSpPr>
        <p:spPr>
          <a:xfrm>
            <a:off x="514350" y="1300274"/>
            <a:ext cx="5214938" cy="344574"/>
          </a:xfrm>
          <a:prstGeom prst="rect">
            <a:avLst/>
          </a:prstGeom>
          <a:noFill/>
          <a:ln/>
        </p:spPr>
        <p:txBody>
          <a:bodyPr wrap="square" lIns="0" tIns="0" rIns="0" bIns="0" rtlCol="0" anchor="t">
            <a:spAutoFit/>
          </a:bodyPr>
          <a:lstStyle/>
          <a:p>
            <a:pPr algn="l" indent="0" marL="0">
              <a:lnSpc>
                <a:spcPct val="107200"/>
              </a:lnSpc>
              <a:buNone/>
            </a:pPr>
            <a:r>
              <a:rPr lang="en-US" sz="950" dirty="0">
                <a:solidFill>
                  <a:srgbClr val="FFFFFF"/>
                </a:solidFill>
                <a:latin typeface="Arial" pitchFamily="34" charset="0"/>
                <a:ea typeface="Arial" pitchFamily="34" charset="-122"/>
                <a:cs typeface="Arial" pitchFamily="34" charset="-120"/>
              </a:rPr>
              <a:t>One Incident Controller commands the workface. Specialist supervisors make their own hazards safe, then report positively that the rescue route is clear.</a:t>
            </a:r>
            <a:endParaRPr lang="en-US" sz="950" dirty="0"/>
          </a:p>
        </p:txBody>
      </p:sp>
      <p:sp>
        <p:nvSpPr>
          <p:cNvPr id="6" name="Shape 3"/>
          <p:cNvSpPr/>
          <p:nvPr/>
        </p:nvSpPr>
        <p:spPr>
          <a:xfrm>
            <a:off x="514350" y="1730573"/>
            <a:ext cx="5214938" cy="407194"/>
          </a:xfrm>
          <a:prstGeom prst="rect">
            <a:avLst/>
          </a:prstGeom>
          <a:solidFill>
            <a:srgbClr val="000000">
              <a:alpha val="0"/>
            </a:srgbClr>
          </a:solidFill>
          <a:ln/>
        </p:spPr>
      </p:sp>
      <p:sp>
        <p:nvSpPr>
          <p:cNvPr id="7" name="Shape 4"/>
          <p:cNvSpPr/>
          <p:nvPr/>
        </p:nvSpPr>
        <p:spPr>
          <a:xfrm>
            <a:off x="514350" y="1730573"/>
            <a:ext cx="5214938" cy="28575"/>
          </a:xfrm>
          <a:prstGeom prst="rect">
            <a:avLst/>
          </a:prstGeom>
          <a:solidFill>
            <a:srgbClr val="E05252"/>
          </a:solidFill>
          <a:ln/>
        </p:spPr>
      </p:sp>
      <p:sp>
        <p:nvSpPr>
          <p:cNvPr id="8" name="Text 5"/>
          <p:cNvSpPr/>
          <p:nvPr/>
        </p:nvSpPr>
        <p:spPr>
          <a:xfrm>
            <a:off x="514350" y="1809155"/>
            <a:ext cx="1214438" cy="278606"/>
          </a:xfrm>
          <a:prstGeom prst="rect">
            <a:avLst/>
          </a:prstGeom>
          <a:noFill/>
          <a:ln/>
        </p:spPr>
        <p:txBody>
          <a:bodyPr wrap="none" lIns="0" tIns="0" rIns="0" bIns="0" rtlCol="0" anchor="t">
            <a:spAutoFit/>
          </a:bodyPr>
          <a:lstStyle/>
          <a:p>
            <a:pPr algn="l" indent="0" marL="0">
              <a:buNone/>
            </a:pPr>
            <a:r>
              <a:rPr lang="en-US" sz="850" b="1" spc="1" kern="0" dirty="0">
                <a:solidFill>
                  <a:srgbClr val="FF8B8B"/>
                </a:solidFill>
                <a:latin typeface="Arial" pitchFamily="34" charset="0"/>
                <a:ea typeface="Arial" pitchFamily="34" charset="-122"/>
                <a:cs typeface="Arial" pitchFamily="34" charset="-120"/>
              </a:rPr>
              <a:t>INCIDENT CONTROLLER</a:t>
            </a:r>
            <a:endParaRPr lang="en-US" sz="850" dirty="0"/>
          </a:p>
        </p:txBody>
      </p:sp>
      <p:sp>
        <p:nvSpPr>
          <p:cNvPr id="9" name="Text 6"/>
          <p:cNvSpPr/>
          <p:nvPr/>
        </p:nvSpPr>
        <p:spPr>
          <a:xfrm>
            <a:off x="1728788" y="1787723"/>
            <a:ext cx="4000500" cy="321469"/>
          </a:xfrm>
          <a:prstGeom prst="rect">
            <a:avLst/>
          </a:prstGeom>
          <a:noFill/>
          <a:ln/>
        </p:spPr>
        <p:txBody>
          <a:bodyPr wrap="square" lIns="0" tIns="0" rIns="0" bIns="0" rtlCol="0" anchor="t">
            <a:spAutoFit/>
          </a:bodyPr>
          <a:lstStyle/>
          <a:p>
            <a:pPr algn="l" indent="0" marL="0">
              <a:lnSpc>
                <a:spcPct val="100000"/>
              </a:lnSpc>
              <a:buNone/>
            </a:pPr>
            <a:r>
              <a:rPr lang="en-US" sz="900" b="1" dirty="0">
                <a:solidFill>
                  <a:srgbClr val="FFFFFF"/>
                </a:solidFill>
                <a:latin typeface="Arial" pitchFamily="34" charset="0"/>
                <a:ea typeface="Arial" pitchFamily="34" charset="-122"/>
                <a:cs typeface="Arial" pitchFamily="34" charset="-120"/>
              </a:rPr>
              <a:t>Orders ALL STOP, assigns command, confirms escalation and prevents restart until the formal recovery gate closes.</a:t>
            </a:r>
            <a:endParaRPr lang="en-US" sz="900" dirty="0"/>
          </a:p>
        </p:txBody>
      </p:sp>
      <p:sp>
        <p:nvSpPr>
          <p:cNvPr id="10" name="Shape 7"/>
          <p:cNvSpPr/>
          <p:nvPr/>
        </p:nvSpPr>
        <p:spPr>
          <a:xfrm>
            <a:off x="514350" y="2180630"/>
            <a:ext cx="5214938" cy="1800225"/>
          </a:xfrm>
          <a:prstGeom prst="rect">
            <a:avLst/>
          </a:prstGeom>
          <a:solidFill>
            <a:srgbClr val="000000">
              <a:alpha val="0"/>
            </a:srgbClr>
          </a:solidFill>
          <a:ln/>
        </p:spPr>
      </p:sp>
      <p:sp>
        <p:nvSpPr>
          <p:cNvPr id="11" name="Shape 8"/>
          <p:cNvSpPr/>
          <p:nvPr/>
        </p:nvSpPr>
        <p:spPr>
          <a:xfrm>
            <a:off x="514350" y="2180630"/>
            <a:ext cx="5214938" cy="14288"/>
          </a:xfrm>
          <a:prstGeom prst="rect">
            <a:avLst/>
          </a:prstGeom>
          <a:solidFill>
            <a:srgbClr val="F5C542"/>
          </a:solidFill>
          <a:ln/>
        </p:spPr>
      </p:sp>
      <p:sp>
        <p:nvSpPr>
          <p:cNvPr id="12" name="Text 9"/>
          <p:cNvSpPr/>
          <p:nvPr/>
        </p:nvSpPr>
        <p:spPr>
          <a:xfrm>
            <a:off x="514350" y="2278856"/>
            <a:ext cx="342900"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01</a:t>
            </a:r>
            <a:endParaRPr lang="en-US" sz="950" dirty="0"/>
          </a:p>
        </p:txBody>
      </p:sp>
      <p:sp>
        <p:nvSpPr>
          <p:cNvPr id="13" name="Text 10"/>
          <p:cNvSpPr/>
          <p:nvPr/>
        </p:nvSpPr>
        <p:spPr>
          <a:xfrm>
            <a:off x="857250" y="2298502"/>
            <a:ext cx="1314450"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LIFTING SUPERVISOR</a:t>
            </a:r>
            <a:endParaRPr lang="en-US" sz="700" dirty="0"/>
          </a:p>
        </p:txBody>
      </p:sp>
      <p:sp>
        <p:nvSpPr>
          <p:cNvPr id="14" name="Text 11"/>
          <p:cNvSpPr/>
          <p:nvPr/>
        </p:nvSpPr>
        <p:spPr>
          <a:xfrm>
            <a:off x="2171700" y="2230636"/>
            <a:ext cx="3557588" cy="250031"/>
          </a:xfrm>
          <a:prstGeom prst="rect">
            <a:avLst/>
          </a:prstGeom>
          <a:noFill/>
          <a:ln/>
        </p:spPr>
        <p:txBody>
          <a:bodyPr wrap="square" lIns="0" tIns="0" rIns="0" bIns="0" rtlCol="0" anchor="t">
            <a:spAutoFit/>
          </a:bodyPr>
          <a:lstStyle/>
          <a:p>
            <a:pPr algn="l" indent="0" marL="0">
              <a:lnSpc>
                <a:spcPct val="100000"/>
              </a:lnSpc>
              <a:buNone/>
            </a:pPr>
            <a:r>
              <a:rPr lang="en-US" sz="750" dirty="0">
                <a:solidFill>
                  <a:srgbClr val="FFFFFF"/>
                </a:solidFill>
                <a:latin typeface="Arial" pitchFamily="34" charset="0"/>
                <a:ea typeface="Arial" pitchFamily="34" charset="-122"/>
                <a:cs typeface="Arial" pitchFamily="34" charset="-120"/>
              </a:rPr>
              <a:t>Stops crane activity; lands or secures the load only under the lift-plan contingency; protects the lift/fall zone.</a:t>
            </a:r>
            <a:endParaRPr lang="en-US" sz="750" dirty="0"/>
          </a:p>
        </p:txBody>
      </p:sp>
      <p:sp>
        <p:nvSpPr>
          <p:cNvPr id="15" name="Text 12"/>
          <p:cNvSpPr/>
          <p:nvPr/>
        </p:nvSpPr>
        <p:spPr>
          <a:xfrm>
            <a:off x="514350" y="2636044"/>
            <a:ext cx="342900"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02</a:t>
            </a:r>
            <a:endParaRPr lang="en-US" sz="950" dirty="0"/>
          </a:p>
        </p:txBody>
      </p:sp>
      <p:sp>
        <p:nvSpPr>
          <p:cNvPr id="16" name="Text 13"/>
          <p:cNvSpPr/>
          <p:nvPr/>
        </p:nvSpPr>
        <p:spPr>
          <a:xfrm>
            <a:off x="857250" y="2598539"/>
            <a:ext cx="1314450" cy="2286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CONCRETE SUPERVISOR</a:t>
            </a:r>
            <a:endParaRPr lang="en-US" sz="700" dirty="0"/>
          </a:p>
        </p:txBody>
      </p:sp>
      <p:sp>
        <p:nvSpPr>
          <p:cNvPr id="17" name="Text 14"/>
          <p:cNvSpPr/>
          <p:nvPr/>
        </p:nvSpPr>
        <p:spPr>
          <a:xfrm>
            <a:off x="2171700" y="2587823"/>
            <a:ext cx="3557588" cy="250031"/>
          </a:xfrm>
          <a:prstGeom prst="rect">
            <a:avLst/>
          </a:prstGeom>
          <a:noFill/>
          <a:ln/>
        </p:spPr>
        <p:txBody>
          <a:bodyPr wrap="square" lIns="0" tIns="0" rIns="0" bIns="0" rtlCol="0" anchor="t">
            <a:spAutoFit/>
          </a:bodyPr>
          <a:lstStyle/>
          <a:p>
            <a:pPr algn="l" indent="0" marL="0">
              <a:lnSpc>
                <a:spcPct val="100000"/>
              </a:lnSpc>
              <a:buNone/>
            </a:pPr>
            <a:r>
              <a:rPr lang="en-US" sz="750" dirty="0">
                <a:solidFill>
                  <a:srgbClr val="FFFFFF"/>
                </a:solidFill>
                <a:latin typeface="Arial" pitchFamily="34" charset="0"/>
                <a:ea typeface="Arial" pitchFamily="34" charset="-122"/>
                <a:cs typeface="Arial" pitchFamily="34" charset="-120"/>
              </a:rPr>
              <a:t>Stops pumping, controls line pressure and hose-whip exposure, and clears the concrete route from evacuation access.</a:t>
            </a:r>
            <a:endParaRPr lang="en-US" sz="750" dirty="0"/>
          </a:p>
        </p:txBody>
      </p:sp>
      <p:sp>
        <p:nvSpPr>
          <p:cNvPr id="18" name="Text 15"/>
          <p:cNvSpPr/>
          <p:nvPr/>
        </p:nvSpPr>
        <p:spPr>
          <a:xfrm>
            <a:off x="514350" y="2993231"/>
            <a:ext cx="342900"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03</a:t>
            </a:r>
            <a:endParaRPr lang="en-US" sz="950" dirty="0"/>
          </a:p>
        </p:txBody>
      </p:sp>
      <p:sp>
        <p:nvSpPr>
          <p:cNvPr id="19" name="Text 16"/>
          <p:cNvSpPr/>
          <p:nvPr/>
        </p:nvSpPr>
        <p:spPr>
          <a:xfrm>
            <a:off x="857250" y="2955727"/>
            <a:ext cx="1314450" cy="2286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DEWATERING / ELECTRICAL</a:t>
            </a:r>
            <a:endParaRPr lang="en-US" sz="700" dirty="0"/>
          </a:p>
        </p:txBody>
      </p:sp>
      <p:sp>
        <p:nvSpPr>
          <p:cNvPr id="20" name="Text 17"/>
          <p:cNvSpPr/>
          <p:nvPr/>
        </p:nvSpPr>
        <p:spPr>
          <a:xfrm>
            <a:off x="2171700" y="2945011"/>
            <a:ext cx="3557588" cy="250031"/>
          </a:xfrm>
          <a:prstGeom prst="rect">
            <a:avLst/>
          </a:prstGeom>
          <a:noFill/>
          <a:ln/>
        </p:spPr>
        <p:txBody>
          <a:bodyPr wrap="square" lIns="0" tIns="0" rIns="0" bIns="0" rtlCol="0" anchor="t">
            <a:spAutoFit/>
          </a:bodyPr>
          <a:lstStyle/>
          <a:p>
            <a:pPr algn="l" indent="0" marL="0">
              <a:lnSpc>
                <a:spcPct val="100000"/>
              </a:lnSpc>
              <a:buNone/>
            </a:pPr>
            <a:r>
              <a:rPr lang="en-US" sz="750" dirty="0">
                <a:solidFill>
                  <a:srgbClr val="FFFFFF"/>
                </a:solidFill>
                <a:latin typeface="Arial" pitchFamily="34" charset="0"/>
                <a:ea typeface="Arial" pitchFamily="34" charset="-122"/>
                <a:cs typeface="Arial" pitchFamily="34" charset="-120"/>
              </a:rPr>
              <a:t>Maintains duty/standby pumping; controls water and electrical hazards; no isolation removes the last effective pump.</a:t>
            </a:r>
            <a:endParaRPr lang="en-US" sz="750" dirty="0"/>
          </a:p>
        </p:txBody>
      </p:sp>
      <p:sp>
        <p:nvSpPr>
          <p:cNvPr id="21" name="Text 18"/>
          <p:cNvSpPr/>
          <p:nvPr/>
        </p:nvSpPr>
        <p:spPr>
          <a:xfrm>
            <a:off x="514350" y="3350419"/>
            <a:ext cx="342900"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04</a:t>
            </a:r>
            <a:endParaRPr lang="en-US" sz="950" dirty="0"/>
          </a:p>
        </p:txBody>
      </p:sp>
      <p:sp>
        <p:nvSpPr>
          <p:cNvPr id="22" name="Text 19"/>
          <p:cNvSpPr/>
          <p:nvPr/>
        </p:nvSpPr>
        <p:spPr>
          <a:xfrm>
            <a:off x="857250" y="3370064"/>
            <a:ext cx="1314450"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RESCUE / HSE LEAD</a:t>
            </a:r>
            <a:endParaRPr lang="en-US" sz="700" dirty="0"/>
          </a:p>
        </p:txBody>
      </p:sp>
      <p:sp>
        <p:nvSpPr>
          <p:cNvPr id="23" name="Text 20"/>
          <p:cNvSpPr/>
          <p:nvPr/>
        </p:nvSpPr>
        <p:spPr>
          <a:xfrm>
            <a:off x="2171700" y="3302198"/>
            <a:ext cx="3557588" cy="250031"/>
          </a:xfrm>
          <a:prstGeom prst="rect">
            <a:avLst/>
          </a:prstGeom>
          <a:noFill/>
          <a:ln/>
        </p:spPr>
        <p:txBody>
          <a:bodyPr wrap="square" lIns="0" tIns="0" rIns="0" bIns="0" rtlCol="0" anchor="t">
            <a:spAutoFit/>
          </a:bodyPr>
          <a:lstStyle/>
          <a:p>
            <a:pPr algn="l" indent="0" marL="0">
              <a:lnSpc>
                <a:spcPct val="100000"/>
              </a:lnSpc>
              <a:buNone/>
            </a:pPr>
            <a:r>
              <a:rPr lang="en-US" sz="750" dirty="0">
                <a:solidFill>
                  <a:srgbClr val="FFFFFF"/>
                </a:solidFill>
                <a:latin typeface="Arial" pitchFamily="34" charset="0"/>
                <a:ea typeface="Arial" pitchFamily="34" charset="-122"/>
                <a:cs typeface="Arial" pitchFamily="34" charset="-120"/>
              </a:rPr>
              <a:t>Assesses entry safety, dispatches trained first aid/rescue resources, controls casualty transfer and records incident status.</a:t>
            </a:r>
            <a:endParaRPr lang="en-US" sz="750" dirty="0"/>
          </a:p>
        </p:txBody>
      </p:sp>
      <p:sp>
        <p:nvSpPr>
          <p:cNvPr id="24" name="Text 21"/>
          <p:cNvSpPr/>
          <p:nvPr/>
        </p:nvSpPr>
        <p:spPr>
          <a:xfrm>
            <a:off x="514350" y="3707606"/>
            <a:ext cx="342900"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05</a:t>
            </a:r>
            <a:endParaRPr lang="en-US" sz="950" dirty="0"/>
          </a:p>
        </p:txBody>
      </p:sp>
      <p:sp>
        <p:nvSpPr>
          <p:cNvPr id="25" name="Text 22"/>
          <p:cNvSpPr/>
          <p:nvPr/>
        </p:nvSpPr>
        <p:spPr>
          <a:xfrm>
            <a:off x="857250" y="3670102"/>
            <a:ext cx="1314450" cy="2286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SECURITY / EXTERNAL INTERFACE</a:t>
            </a:r>
            <a:endParaRPr lang="en-US" sz="700" dirty="0"/>
          </a:p>
        </p:txBody>
      </p:sp>
      <p:sp>
        <p:nvSpPr>
          <p:cNvPr id="26" name="Text 23"/>
          <p:cNvSpPr/>
          <p:nvPr/>
        </p:nvSpPr>
        <p:spPr>
          <a:xfrm>
            <a:off x="2171700" y="3659386"/>
            <a:ext cx="3557588" cy="250031"/>
          </a:xfrm>
          <a:prstGeom prst="rect">
            <a:avLst/>
          </a:prstGeom>
          <a:noFill/>
          <a:ln/>
        </p:spPr>
        <p:txBody>
          <a:bodyPr wrap="square" lIns="0" tIns="0" rIns="0" bIns="0" rtlCol="0" anchor="t">
            <a:spAutoFit/>
          </a:bodyPr>
          <a:lstStyle/>
          <a:p>
            <a:pPr algn="l" indent="0" marL="0">
              <a:lnSpc>
                <a:spcPct val="100000"/>
              </a:lnSpc>
              <a:buNone/>
            </a:pPr>
            <a:r>
              <a:rPr lang="en-US" sz="750" dirty="0">
                <a:solidFill>
                  <a:srgbClr val="FFFFFF"/>
                </a:solidFill>
                <a:latin typeface="Arial" pitchFamily="34" charset="0"/>
                <a:ea typeface="Arial" pitchFamily="34" charset="-122"/>
                <a:cs typeface="Arial" pitchFamily="34" charset="-120"/>
              </a:rPr>
              <a:t>Keeps gate and ambulance access open, meets responders and guides them to the correct basement access and staging point.</a:t>
            </a:r>
            <a:endParaRPr lang="en-US" sz="750" dirty="0"/>
          </a:p>
        </p:txBody>
      </p:sp>
      <p:sp>
        <p:nvSpPr>
          <p:cNvPr id="27" name="Text 24"/>
          <p:cNvSpPr/>
          <p:nvPr/>
        </p:nvSpPr>
        <p:spPr>
          <a:xfrm>
            <a:off x="514350" y="4023717"/>
            <a:ext cx="5214938" cy="278606"/>
          </a:xfrm>
          <a:prstGeom prst="rect">
            <a:avLst/>
          </a:prstGeom>
          <a:noFill/>
          <a:ln/>
        </p:spPr>
        <p:txBody>
          <a:bodyPr wrap="square" lIns="0" tIns="0" rIns="0" bIns="0" rtlCol="0" anchor="t">
            <a:spAutoFit/>
          </a:bodyPr>
          <a:lstStyle/>
          <a:p>
            <a:pPr algn="l" indent="0" marL="0">
              <a:lnSpc>
                <a:spcPct val="104000"/>
              </a:lnSpc>
              <a:buNone/>
            </a:pPr>
            <a:r>
              <a:rPr lang="en-US" sz="800" dirty="0">
                <a:solidFill>
                  <a:srgbClr val="FF7B7B"/>
                </a:solidFill>
                <a:latin typeface="Arial" pitchFamily="34" charset="0"/>
                <a:ea typeface="Arial" pitchFamily="34" charset="-122"/>
                <a:cs typeface="Arial" pitchFamily="34" charset="-120"/>
              </a:rPr>
              <a:t>No supervisor may restart their own activity after an incident: the Incident Controller releases the workface only after permits, evidence and SIMOPS controls are revalidated.</a:t>
            </a:r>
            <a:endParaRPr lang="en-US" sz="800" dirty="0"/>
          </a:p>
        </p:txBody>
      </p:sp>
      <p:sp>
        <p:nvSpPr>
          <p:cNvPr id="28" name="Shape 25"/>
          <p:cNvSpPr/>
          <p:nvPr/>
        </p:nvSpPr>
        <p:spPr>
          <a:xfrm>
            <a:off x="6035018" y="0"/>
            <a:ext cx="3108927" cy="5143500"/>
          </a:xfrm>
          <a:prstGeom prst="rect">
            <a:avLst/>
          </a:prstGeom>
          <a:solidFill>
            <a:srgbClr val="000000">
              <a:alpha val="0"/>
            </a:srgbClr>
          </a:solidFill>
          <a:ln/>
        </p:spPr>
      </p:sp>
      <p:sp>
        <p:nvSpPr>
          <p:cNvPr id="29" name="Shape 26"/>
          <p:cNvSpPr/>
          <p:nvPr/>
        </p:nvSpPr>
        <p:spPr>
          <a:xfrm>
            <a:off x="6035018" y="0"/>
            <a:ext cx="7144" cy="5143500"/>
          </a:xfrm>
          <a:prstGeom prst="rect">
            <a:avLst/>
          </a:prstGeom>
          <a:solidFill>
            <a:srgbClr val="405365"/>
          </a:solidFill>
          <a:ln/>
        </p:spPr>
      </p:sp>
      <p:pic>
        <p:nvPicPr>
          <p:cNvPr id="30" name="Image 1" descr="preencoded.png">    </p:cNvPr>
          <p:cNvPicPr>
            <a:picLocks noChangeAspect="1"/>
          </p:cNvPicPr>
          <p:nvPr/>
        </p:nvPicPr>
        <p:blipFill>
          <a:blip r:embed="rId2"/>
          <a:stretch>
            <a:fillRect/>
          </a:stretch>
        </p:blipFill>
        <p:spPr>
          <a:xfrm>
            <a:off x="6035018" y="0"/>
            <a:ext cx="3107531" cy="5114925"/>
          </a:xfrm>
          <a:prstGeom prst="rect">
            <a:avLst/>
          </a:prstGeom>
        </p:spPr>
      </p:pic>
      <p:sp>
        <p:nvSpPr>
          <p:cNvPr id="31" name="Text 27"/>
          <p:cNvSpPr/>
          <p:nvPr/>
        </p:nvSpPr>
        <p:spPr>
          <a:xfrm>
            <a:off x="7414375" y="285750"/>
            <a:ext cx="1550975" cy="221456"/>
          </a:xfrm>
          <a:prstGeom prst="rect">
            <a:avLst/>
          </a:prstGeom>
          <a:noFill/>
          <a:ln/>
        </p:spPr>
        <p:txBody>
          <a:bodyPr wrap="square" lIns="76581" tIns="68072" rIns="76581" bIns="68072" rtlCol="0" anchor="t">
            <a:spAutoFit/>
          </a:bodyPr>
          <a:lstStyle/>
          <a:p>
            <a:pPr algn="l" indent="0" marL="0">
              <a:buNone/>
            </a:pPr>
            <a:r>
              <a:rPr lang="en-US" sz="550" b="1" spc="1" kern="0" dirty="0">
                <a:solidFill>
                  <a:srgbClr val="F5C542"/>
                </a:solidFill>
                <a:latin typeface="Arial" pitchFamily="34" charset="0"/>
                <a:ea typeface="Arial" pitchFamily="34" charset="-122"/>
                <a:cs typeface="Arial" pitchFamily="34" charset="-120"/>
              </a:rPr>
              <a:t>POSITIVE STATUS REPORTING</a:t>
            </a:r>
            <a:endParaRPr lang="en-US" sz="550" dirty="0"/>
          </a:p>
        </p:txBody>
      </p:sp>
      <p:sp>
        <p:nvSpPr>
          <p:cNvPr id="32" name="Text 28"/>
          <p:cNvSpPr/>
          <p:nvPr/>
        </p:nvSpPr>
        <p:spPr>
          <a:xfrm>
            <a:off x="7093688" y="3900990"/>
            <a:ext cx="1093384" cy="150019"/>
          </a:xfrm>
          <a:prstGeom prst="rect">
            <a:avLst/>
          </a:prstGeom>
          <a:noFill/>
          <a:ln/>
        </p:spPr>
        <p:txBody>
          <a:bodyPr wrap="none" lIns="0" tIns="0" rIns="0" bIns="0" rtlCol="0" anchor="t">
            <a:spAutoFit/>
          </a:bodyPr>
          <a:lstStyle/>
          <a:p>
            <a:pPr algn="l" indent="0" marL="0">
              <a:lnSpc>
                <a:spcPct val="92800"/>
              </a:lnSpc>
              <a:buNone/>
            </a:pPr>
            <a:r>
              <a:rPr lang="en-US" sz="950" b="1" dirty="0">
                <a:solidFill>
                  <a:srgbClr val="FFFFFF"/>
                </a:solidFill>
                <a:latin typeface="Arial" pitchFamily="34" charset="0"/>
                <a:ea typeface="Arial" pitchFamily="34" charset="-122"/>
                <a:cs typeface="Arial" pitchFamily="34" charset="-120"/>
              </a:rPr>
              <a:t>ONE COMMAND.</a:t>
            </a:r>
            <a:endParaRPr lang="en-US" sz="950" dirty="0"/>
          </a:p>
        </p:txBody>
      </p:sp>
      <p:sp>
        <p:nvSpPr>
          <p:cNvPr id="33" name="Text 29"/>
          <p:cNvSpPr/>
          <p:nvPr/>
        </p:nvSpPr>
        <p:spPr>
          <a:xfrm>
            <a:off x="7093688" y="4058431"/>
            <a:ext cx="1279289" cy="150019"/>
          </a:xfrm>
          <a:prstGeom prst="rect">
            <a:avLst/>
          </a:prstGeom>
          <a:noFill/>
          <a:ln/>
        </p:spPr>
        <p:txBody>
          <a:bodyPr wrap="none" lIns="0" tIns="0" rIns="0" bIns="0" rtlCol="0" anchor="t">
            <a:spAutoFit/>
          </a:bodyPr>
          <a:lstStyle/>
          <a:p>
            <a:pPr algn="l" indent="0" marL="0">
              <a:lnSpc>
                <a:spcPct val="92800"/>
              </a:lnSpc>
              <a:buNone/>
            </a:pPr>
            <a:r>
              <a:rPr lang="en-US" sz="950" b="1" dirty="0">
                <a:solidFill>
                  <a:srgbClr val="FFFFFF"/>
                </a:solidFill>
                <a:latin typeface="Arial" pitchFamily="34" charset="0"/>
                <a:ea typeface="Arial" pitchFamily="34" charset="-122"/>
                <a:cs typeface="Arial" pitchFamily="34" charset="-120"/>
              </a:rPr>
              <a:t>MULTIPLE HAZARD</a:t>
            </a:r>
            <a:endParaRPr lang="en-US" sz="950" dirty="0"/>
          </a:p>
        </p:txBody>
      </p:sp>
      <p:sp>
        <p:nvSpPr>
          <p:cNvPr id="34" name="Text 30"/>
          <p:cNvSpPr/>
          <p:nvPr/>
        </p:nvSpPr>
        <p:spPr>
          <a:xfrm>
            <a:off x="7093688" y="4215873"/>
            <a:ext cx="799319" cy="150019"/>
          </a:xfrm>
          <a:prstGeom prst="rect">
            <a:avLst/>
          </a:prstGeom>
          <a:noFill/>
          <a:ln/>
        </p:spPr>
        <p:txBody>
          <a:bodyPr wrap="none" lIns="0" tIns="0" rIns="0" bIns="0" rtlCol="0" anchor="t">
            <a:spAutoFit/>
          </a:bodyPr>
          <a:lstStyle/>
          <a:p>
            <a:pPr algn="l" indent="0" marL="0">
              <a:lnSpc>
                <a:spcPct val="92800"/>
              </a:lnSpc>
              <a:buNone/>
            </a:pPr>
            <a:r>
              <a:rPr lang="en-US" sz="950" b="1" dirty="0">
                <a:solidFill>
                  <a:srgbClr val="FFFFFF"/>
                </a:solidFill>
                <a:latin typeface="Arial" pitchFamily="34" charset="0"/>
                <a:ea typeface="Arial" pitchFamily="34" charset="-122"/>
                <a:cs typeface="Arial" pitchFamily="34" charset="-120"/>
              </a:rPr>
              <a:t>CONTROLS.</a:t>
            </a:r>
            <a:endParaRPr lang="en-US" sz="950" dirty="0"/>
          </a:p>
        </p:txBody>
      </p:sp>
      <p:sp>
        <p:nvSpPr>
          <p:cNvPr id="35" name="Text 31"/>
          <p:cNvSpPr/>
          <p:nvPr/>
        </p:nvSpPr>
        <p:spPr>
          <a:xfrm>
            <a:off x="7093688" y="4412605"/>
            <a:ext cx="1857375"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Each supervisor confirms their own hazard is</a:t>
            </a:r>
            <a:endParaRPr lang="en-US" sz="650" dirty="0"/>
          </a:p>
        </p:txBody>
      </p:sp>
      <p:sp>
        <p:nvSpPr>
          <p:cNvPr id="36" name="Text 32"/>
          <p:cNvSpPr/>
          <p:nvPr/>
        </p:nvSpPr>
        <p:spPr>
          <a:xfrm>
            <a:off x="7093688" y="4578028"/>
            <a:ext cx="1857375"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controlled before rescue entry or restart.</a:t>
            </a:r>
            <a:endParaRPr lang="en-US" sz="650" dirty="0"/>
          </a:p>
        </p:txBody>
      </p:sp>
      <p:sp>
        <p:nvSpPr>
          <p:cNvPr id="37" name="Text 33"/>
          <p:cNvSpPr/>
          <p:nvPr/>
        </p:nvSpPr>
        <p:spPr>
          <a:xfrm>
            <a:off x="8588462" y="4868466"/>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06 / 12</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Shape 0"/>
          <p:cNvSpPr/>
          <p:nvPr/>
        </p:nvSpPr>
        <p:spPr>
          <a:xfrm>
            <a:off x="0" y="0"/>
            <a:ext cx="3840435" cy="5143500"/>
          </a:xfrm>
          <a:prstGeom prst="rect">
            <a:avLst/>
          </a:prstGeom>
          <a:solidFill>
            <a:srgbClr val="000000">
              <a:alpha val="0"/>
            </a:srgbClr>
          </a:solidFill>
          <a:ln/>
        </p:spPr>
      </p:sp>
      <p:sp>
        <p:nvSpPr>
          <p:cNvPr id="4" name="Shape 1"/>
          <p:cNvSpPr/>
          <p:nvPr/>
        </p:nvSpPr>
        <p:spPr>
          <a:xfrm>
            <a:off x="3833292" y="0"/>
            <a:ext cx="7144" cy="5143500"/>
          </a:xfrm>
          <a:prstGeom prst="rect">
            <a:avLst/>
          </a:prstGeom>
          <a:solidFill>
            <a:srgbClr val="405365"/>
          </a:solidFill>
          <a:ln/>
        </p:spPr>
      </p:sp>
      <p:sp>
        <p:nvSpPr>
          <p:cNvPr id="5" name="Text 2"/>
          <p:cNvSpPr/>
          <p:nvPr/>
        </p:nvSpPr>
        <p:spPr>
          <a:xfrm>
            <a:off x="535781" y="407194"/>
            <a:ext cx="3304654"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06 / PRE-START EMERGENCY GATE</a:t>
            </a:r>
            <a:endParaRPr lang="en-US" sz="650" dirty="0"/>
          </a:p>
        </p:txBody>
      </p:sp>
      <p:sp>
        <p:nvSpPr>
          <p:cNvPr id="6" name="Text 3"/>
          <p:cNvSpPr/>
          <p:nvPr/>
        </p:nvSpPr>
        <p:spPr>
          <a:xfrm>
            <a:off x="535781" y="667941"/>
            <a:ext cx="3071813" cy="728663"/>
          </a:xfrm>
          <a:prstGeom prst="rect">
            <a:avLst/>
          </a:prstGeom>
          <a:noFill/>
          <a:ln/>
        </p:spPr>
        <p:txBody>
          <a:bodyPr wrap="square" lIns="0" tIns="0" rIns="0" bIns="0" rtlCol="0" anchor="t">
            <a:spAutoFit/>
          </a:bodyPr>
          <a:lstStyle/>
          <a:p>
            <a:pPr algn="l" indent="0" marL="0">
              <a:lnSpc>
                <a:spcPct val="81600"/>
              </a:lnSpc>
              <a:buNone/>
            </a:pPr>
            <a:r>
              <a:rPr lang="en-US" sz="2550" b="1" spc="-1" kern="0" dirty="0">
                <a:solidFill>
                  <a:srgbClr val="FFFFFF"/>
                </a:solidFill>
                <a:latin typeface="Arial" pitchFamily="34" charset="0"/>
                <a:ea typeface="Arial" pitchFamily="34" charset="-122"/>
                <a:cs typeface="Arial" pitchFamily="34" charset="-120"/>
              </a:rPr>
              <a:t>Rescue readiness </a:t>
            </a:r>
            <a:r>
              <a:rPr lang="en-US" sz="2550" b="1" spc="-1" kern="0" dirty="0">
                <a:solidFill>
                  <a:srgbClr val="FFFFFF"/>
                </a:solidFill>
                <a:latin typeface="Arial" pitchFamily="34" charset="0"/>
                <a:ea typeface="Arial" pitchFamily="34" charset="-122"/>
                <a:cs typeface="Arial" pitchFamily="34" charset="-120"/>
              </a:rPr>
              <a:t>is a </a:t>
            </a:r>
            <a:r>
              <a:rPr lang="en-US" sz="2550" b="1" spc="-1" kern="0" dirty="0">
                <a:solidFill>
                  <a:srgbClr val="F5C542"/>
                </a:solidFill>
                <a:latin typeface="Arial" pitchFamily="34" charset="0"/>
                <a:ea typeface="Arial" pitchFamily="34" charset="-122"/>
                <a:cs typeface="Arial" pitchFamily="34" charset="-120"/>
              </a:rPr>
              <a:t>release gate.</a:t>
            </a:r>
            <a:endParaRPr lang="en-US" sz="2550" dirty="0"/>
          </a:p>
        </p:txBody>
      </p:sp>
      <p:sp>
        <p:nvSpPr>
          <p:cNvPr id="7" name="Text 4"/>
          <p:cNvSpPr/>
          <p:nvPr/>
        </p:nvSpPr>
        <p:spPr>
          <a:xfrm>
            <a:off x="535781" y="1546622"/>
            <a:ext cx="2857500" cy="738262"/>
          </a:xfrm>
          <a:prstGeom prst="rect">
            <a:avLst/>
          </a:prstGeom>
          <a:noFill/>
          <a:ln/>
        </p:spPr>
        <p:txBody>
          <a:bodyPr wrap="square" lIns="0" tIns="0" rIns="0" bIns="0" rtlCol="0" anchor="t">
            <a:spAutoFit/>
          </a:bodyPr>
          <a:lstStyle/>
          <a:p>
            <a:pPr algn="l" indent="0" marL="0">
              <a:lnSpc>
                <a:spcPct val="108800"/>
              </a:lnSpc>
              <a:buNone/>
            </a:pPr>
            <a:r>
              <a:rPr lang="en-US" sz="1000" dirty="0">
                <a:solidFill>
                  <a:srgbClr val="FFFFFF"/>
                </a:solidFill>
                <a:latin typeface="Arial" pitchFamily="34" charset="0"/>
                <a:ea typeface="Arial" pitchFamily="34" charset="-122"/>
                <a:cs typeface="Arial" pitchFamily="34" charset="-120"/>
              </a:rPr>
              <a:t>SIMOPS cannot start because the lift plan and pour plan exist. The actual lower-basement workface must be ready to evacuate and transfer an injured person safely.</a:t>
            </a:r>
            <a:endParaRPr lang="en-US" sz="1000" dirty="0"/>
          </a:p>
        </p:txBody>
      </p:sp>
      <p:sp>
        <p:nvSpPr>
          <p:cNvPr id="8" name="Text 5"/>
          <p:cNvSpPr/>
          <p:nvPr/>
        </p:nvSpPr>
        <p:spPr>
          <a:xfrm>
            <a:off x="535781" y="2684934"/>
            <a:ext cx="2750344" cy="491747"/>
          </a:xfrm>
          <a:prstGeom prst="rect">
            <a:avLst/>
          </a:prstGeom>
          <a:noFill/>
          <a:ln/>
        </p:spPr>
        <p:txBody>
          <a:bodyPr wrap="square" lIns="0" tIns="0" rIns="0" bIns="0" rtlCol="0" anchor="t">
            <a:spAutoFit/>
          </a:bodyPr>
          <a:lstStyle/>
          <a:p>
            <a:pPr algn="l" indent="0" marL="0">
              <a:lnSpc>
                <a:spcPct val="108000"/>
              </a:lnSpc>
              <a:buNone/>
            </a:pPr>
            <a:r>
              <a:rPr lang="en-US" sz="900" dirty="0">
                <a:solidFill>
                  <a:srgbClr val="FF7272"/>
                </a:solidFill>
                <a:latin typeface="Arial" pitchFamily="34" charset="0"/>
                <a:ea typeface="Arial" pitchFamily="34" charset="-122"/>
                <a:cs typeface="Arial" pitchFamily="34" charset="-120"/>
              </a:rPr>
              <a:t>NO ROUTE, NO COMMAND, NO RESCUE RESOURCE OR NO WATER-CONTROL RESILIENCE = NO SIMOPS RELEASE.</a:t>
            </a:r>
            <a:endParaRPr lang="en-US" sz="900" dirty="0"/>
          </a:p>
        </p:txBody>
      </p:sp>
      <p:sp>
        <p:nvSpPr>
          <p:cNvPr id="9" name="Text 6"/>
          <p:cNvSpPr/>
          <p:nvPr/>
        </p:nvSpPr>
        <p:spPr>
          <a:xfrm>
            <a:off x="535781" y="3512437"/>
            <a:ext cx="2678906" cy="347086"/>
          </a:xfrm>
          <a:prstGeom prst="rect">
            <a:avLst/>
          </a:prstGeom>
          <a:noFill/>
          <a:ln/>
        </p:spPr>
        <p:txBody>
          <a:bodyPr wrap="square" lIns="0" tIns="0" rIns="0" bIns="0" rtlCol="0" anchor="t">
            <a:spAutoFit/>
          </a:bodyPr>
          <a:lstStyle/>
          <a:p>
            <a:pPr algn="l" indent="0" marL="0">
              <a:lnSpc>
                <a:spcPct val="108000"/>
              </a:lnSpc>
              <a:buNone/>
            </a:pPr>
            <a:r>
              <a:rPr lang="en-US" sz="600" dirty="0">
                <a:solidFill>
                  <a:srgbClr val="FFFFFF"/>
                </a:solidFill>
                <a:latin typeface="Arial" pitchFamily="34" charset="0"/>
                <a:ea typeface="Arial" pitchFamily="34" charset="-122"/>
                <a:cs typeface="Arial" pitchFamily="34" charset="-120"/>
              </a:rPr>
              <a:t>CoP 29.0 requires foreseeable emergencies to be identified and appropriate procedures developed; emergency rescue and first-aid systems must be planned for excavation work.</a:t>
            </a:r>
            <a:endParaRPr lang="en-US" sz="600" dirty="0"/>
          </a:p>
        </p:txBody>
      </p:sp>
      <p:sp>
        <p:nvSpPr>
          <p:cNvPr id="10" name="Text 7"/>
          <p:cNvSpPr/>
          <p:nvPr/>
        </p:nvSpPr>
        <p:spPr>
          <a:xfrm>
            <a:off x="4183335" y="378619"/>
            <a:ext cx="4960609" cy="570830"/>
          </a:xfrm>
          <a:prstGeom prst="rect">
            <a:avLst/>
          </a:prstGeom>
          <a:noFill/>
          <a:ln/>
        </p:spPr>
        <p:txBody>
          <a:bodyPr wrap="square" lIns="0" tIns="0" rIns="0" bIns="0" rtlCol="0" anchor="t">
            <a:spAutoFit/>
          </a:bodyPr>
          <a:lstStyle/>
          <a:p>
            <a:pPr algn="l" indent="0" marL="0">
              <a:lnSpc>
                <a:spcPct val="86400"/>
              </a:lnSpc>
              <a:buNone/>
            </a:pPr>
            <a:r>
              <a:rPr lang="en-US" sz="1850" b="1" spc="-1" kern="0" dirty="0">
                <a:solidFill>
                  <a:srgbClr val="FFFFFF"/>
                </a:solidFill>
                <a:latin typeface="Arial" pitchFamily="34" charset="0"/>
                <a:ea typeface="Arial" pitchFamily="34" charset="-122"/>
                <a:cs typeface="Arial" pitchFamily="34" charset="-120"/>
              </a:rPr>
              <a:t>Verify six conditions before the shift begins.</a:t>
            </a:r>
            <a:endParaRPr lang="en-US" sz="1850" dirty="0"/>
          </a:p>
        </p:txBody>
      </p:sp>
      <p:sp>
        <p:nvSpPr>
          <p:cNvPr id="11" name="Text 8"/>
          <p:cNvSpPr/>
          <p:nvPr/>
        </p:nvSpPr>
        <p:spPr>
          <a:xfrm>
            <a:off x="4183335" y="1028030"/>
            <a:ext cx="4572000" cy="327831"/>
          </a:xfrm>
          <a:prstGeom prst="rect">
            <a:avLst/>
          </a:prstGeom>
          <a:noFill/>
          <a:ln/>
        </p:spPr>
        <p:txBody>
          <a:bodyPr wrap="square" lIns="0" tIns="0" rIns="0" bIns="0" rtlCol="0" anchor="t">
            <a:spAutoFit/>
          </a:bodyPr>
          <a:lstStyle/>
          <a:p>
            <a:pPr algn="l" indent="0" marL="0">
              <a:lnSpc>
                <a:spcPct val="108000"/>
              </a:lnSpc>
              <a:buNone/>
            </a:pPr>
            <a:r>
              <a:rPr lang="en-US" sz="900" dirty="0">
                <a:solidFill>
                  <a:srgbClr val="FFFFFF"/>
                </a:solidFill>
                <a:latin typeface="Arial" pitchFamily="34" charset="0"/>
                <a:ea typeface="Arial" pitchFamily="34" charset="-122"/>
                <a:cs typeface="Arial" pitchFamily="34" charset="-120"/>
              </a:rPr>
              <a:t>Each condition applies to the named basement level, workface and planned lift/pour sequence—not a generic site arrangement.</a:t>
            </a:r>
            <a:endParaRPr lang="en-US" sz="900" dirty="0"/>
          </a:p>
        </p:txBody>
      </p:sp>
      <p:sp>
        <p:nvSpPr>
          <p:cNvPr id="12" name="Text 9"/>
          <p:cNvSpPr/>
          <p:nvPr/>
        </p:nvSpPr>
        <p:spPr>
          <a:xfrm>
            <a:off x="4183335" y="1679116"/>
            <a:ext cx="392906"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01</a:t>
            </a:r>
            <a:endParaRPr lang="en-US" sz="950" dirty="0"/>
          </a:p>
        </p:txBody>
      </p:sp>
      <p:sp>
        <p:nvSpPr>
          <p:cNvPr id="13" name="Text 10"/>
          <p:cNvSpPr/>
          <p:nvPr/>
        </p:nvSpPr>
        <p:spPr>
          <a:xfrm>
            <a:off x="4576242" y="1698761"/>
            <a:ext cx="1371600"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COMMAND</a:t>
            </a:r>
            <a:endParaRPr lang="en-US" sz="700" dirty="0"/>
          </a:p>
        </p:txBody>
      </p:sp>
      <p:sp>
        <p:nvSpPr>
          <p:cNvPr id="14" name="Text 11"/>
          <p:cNvSpPr/>
          <p:nvPr/>
        </p:nvSpPr>
        <p:spPr>
          <a:xfrm>
            <a:off x="5947842" y="1627938"/>
            <a:ext cx="2771775"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Incident Controller, rescue lead and shift deputies are named; the radio/emergency channel has been tested.</a:t>
            </a:r>
            <a:endParaRPr lang="en-US" sz="750" dirty="0"/>
          </a:p>
        </p:txBody>
      </p:sp>
      <p:sp>
        <p:nvSpPr>
          <p:cNvPr id="15" name="Text 12"/>
          <p:cNvSpPr/>
          <p:nvPr/>
        </p:nvSpPr>
        <p:spPr>
          <a:xfrm>
            <a:off x="4183335" y="2114885"/>
            <a:ext cx="392906"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02</a:t>
            </a:r>
            <a:endParaRPr lang="en-US" sz="950" dirty="0"/>
          </a:p>
        </p:txBody>
      </p:sp>
      <p:sp>
        <p:nvSpPr>
          <p:cNvPr id="16" name="Text 13"/>
          <p:cNvSpPr/>
          <p:nvPr/>
        </p:nvSpPr>
        <p:spPr>
          <a:xfrm>
            <a:off x="4576242" y="2134530"/>
            <a:ext cx="1371600"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PROTECTED ROUTE</a:t>
            </a:r>
            <a:endParaRPr lang="en-US" sz="700" dirty="0"/>
          </a:p>
        </p:txBody>
      </p:sp>
      <p:sp>
        <p:nvSpPr>
          <p:cNvPr id="17" name="Text 14"/>
          <p:cNvSpPr/>
          <p:nvPr/>
        </p:nvSpPr>
        <p:spPr>
          <a:xfrm>
            <a:off x="5947842" y="2063707"/>
            <a:ext cx="2771775"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Evacuation and stretcher-transfer route is clear, lit, marked and outside lift/fall and concrete-hose zones.</a:t>
            </a:r>
            <a:endParaRPr lang="en-US" sz="750" dirty="0"/>
          </a:p>
        </p:txBody>
      </p:sp>
      <p:sp>
        <p:nvSpPr>
          <p:cNvPr id="18" name="Text 15"/>
          <p:cNvSpPr/>
          <p:nvPr/>
        </p:nvSpPr>
        <p:spPr>
          <a:xfrm>
            <a:off x="4183335" y="2550654"/>
            <a:ext cx="392906"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03</a:t>
            </a:r>
            <a:endParaRPr lang="en-US" sz="950" dirty="0"/>
          </a:p>
        </p:txBody>
      </p:sp>
      <p:sp>
        <p:nvSpPr>
          <p:cNvPr id="19" name="Text 16"/>
          <p:cNvSpPr/>
          <p:nvPr/>
        </p:nvSpPr>
        <p:spPr>
          <a:xfrm>
            <a:off x="4576242" y="2570299"/>
            <a:ext cx="1371600"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LIFT CONTINGENCY</a:t>
            </a:r>
            <a:endParaRPr lang="en-US" sz="700" dirty="0"/>
          </a:p>
        </p:txBody>
      </p:sp>
      <p:sp>
        <p:nvSpPr>
          <p:cNvPr id="20" name="Text 17"/>
          <p:cNvSpPr/>
          <p:nvPr/>
        </p:nvSpPr>
        <p:spPr>
          <a:xfrm>
            <a:off x="5947842" y="2499475"/>
            <a:ext cx="2771775"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Crane all-stop, load hold/landing contingency, exclusion zone and operator communication are briefed.</a:t>
            </a:r>
            <a:endParaRPr lang="en-US" sz="750" dirty="0"/>
          </a:p>
        </p:txBody>
      </p:sp>
      <p:sp>
        <p:nvSpPr>
          <p:cNvPr id="21" name="Text 18"/>
          <p:cNvSpPr/>
          <p:nvPr/>
        </p:nvSpPr>
        <p:spPr>
          <a:xfrm>
            <a:off x="4183335" y="2986422"/>
            <a:ext cx="392906"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04</a:t>
            </a:r>
            <a:endParaRPr lang="en-US" sz="950" dirty="0"/>
          </a:p>
        </p:txBody>
      </p:sp>
      <p:sp>
        <p:nvSpPr>
          <p:cNvPr id="22" name="Text 19"/>
          <p:cNvSpPr/>
          <p:nvPr/>
        </p:nvSpPr>
        <p:spPr>
          <a:xfrm>
            <a:off x="4576242" y="2948918"/>
            <a:ext cx="1371600" cy="2286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CONCRETE CONTINGENCY</a:t>
            </a:r>
            <a:endParaRPr lang="en-US" sz="700" dirty="0"/>
          </a:p>
        </p:txBody>
      </p:sp>
      <p:sp>
        <p:nvSpPr>
          <p:cNvPr id="23" name="Text 20"/>
          <p:cNvSpPr/>
          <p:nvPr/>
        </p:nvSpPr>
        <p:spPr>
          <a:xfrm>
            <a:off x="5947842" y="2935244"/>
            <a:ext cx="2771775"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Pump shutdown, line-pressure control and hose-whip exclusion are available without blocking escape.</a:t>
            </a:r>
            <a:endParaRPr lang="en-US" sz="750" dirty="0"/>
          </a:p>
        </p:txBody>
      </p:sp>
      <p:sp>
        <p:nvSpPr>
          <p:cNvPr id="24" name="Text 21"/>
          <p:cNvSpPr/>
          <p:nvPr/>
        </p:nvSpPr>
        <p:spPr>
          <a:xfrm>
            <a:off x="4183335" y="3422191"/>
            <a:ext cx="392906"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05</a:t>
            </a:r>
            <a:endParaRPr lang="en-US" sz="950" dirty="0"/>
          </a:p>
        </p:txBody>
      </p:sp>
      <p:sp>
        <p:nvSpPr>
          <p:cNvPr id="25" name="Text 22"/>
          <p:cNvSpPr/>
          <p:nvPr/>
        </p:nvSpPr>
        <p:spPr>
          <a:xfrm>
            <a:off x="4576242" y="3441836"/>
            <a:ext cx="1371600"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WATER / POWER</a:t>
            </a:r>
            <a:endParaRPr lang="en-US" sz="700" dirty="0"/>
          </a:p>
        </p:txBody>
      </p:sp>
      <p:sp>
        <p:nvSpPr>
          <p:cNvPr id="26" name="Text 23"/>
          <p:cNvSpPr/>
          <p:nvPr/>
        </p:nvSpPr>
        <p:spPr>
          <a:xfrm>
            <a:off x="5947842" y="3371013"/>
            <a:ext cx="2771775"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Duty and standby pumping, temporary power and electrical isolation arrangements preserve excavation stability.</a:t>
            </a:r>
            <a:endParaRPr lang="en-US" sz="750" dirty="0"/>
          </a:p>
        </p:txBody>
      </p:sp>
      <p:sp>
        <p:nvSpPr>
          <p:cNvPr id="27" name="Text 24"/>
          <p:cNvSpPr/>
          <p:nvPr/>
        </p:nvSpPr>
        <p:spPr>
          <a:xfrm>
            <a:off x="4183335" y="3857960"/>
            <a:ext cx="392906" cy="153591"/>
          </a:xfrm>
          <a:prstGeom prst="rect">
            <a:avLst/>
          </a:prstGeom>
          <a:noFill/>
          <a:ln/>
        </p:spPr>
        <p:txBody>
          <a:bodyPr wrap="none" lIns="0" tIns="0" rIns="0" bIns="0" rtlCol="0" anchor="t">
            <a:spAutoFit/>
          </a:bodyPr>
          <a:lstStyle/>
          <a:p>
            <a:pPr algn="l" indent="0" marL="0">
              <a:buNone/>
            </a:pPr>
            <a:r>
              <a:rPr lang="en-US" sz="950" b="1" dirty="0">
                <a:solidFill>
                  <a:srgbClr val="F5C542"/>
                </a:solidFill>
                <a:latin typeface="Arial" pitchFamily="34" charset="0"/>
                <a:ea typeface="Arial" pitchFamily="34" charset="-122"/>
                <a:cs typeface="Arial" pitchFamily="34" charset="-120"/>
              </a:rPr>
              <a:t>06</a:t>
            </a:r>
            <a:endParaRPr lang="en-US" sz="950" dirty="0"/>
          </a:p>
        </p:txBody>
      </p:sp>
      <p:sp>
        <p:nvSpPr>
          <p:cNvPr id="28" name="Text 25"/>
          <p:cNvSpPr/>
          <p:nvPr/>
        </p:nvSpPr>
        <p:spPr>
          <a:xfrm>
            <a:off x="4576242" y="3877605"/>
            <a:ext cx="1371600" cy="114300"/>
          </a:xfrm>
          <a:prstGeom prst="rect">
            <a:avLst/>
          </a:prstGeom>
          <a:noFill/>
          <a:ln/>
        </p:spPr>
        <p:txBody>
          <a:bodyPr wrap="square" lIns="0" tIns="0" rIns="0" bIns="0" rtlCol="0" anchor="t">
            <a:spAutoFit/>
          </a:bodyPr>
          <a:lstStyle/>
          <a:p>
            <a:pPr algn="l" indent="0" marL="0">
              <a:buNone/>
            </a:pPr>
            <a:r>
              <a:rPr lang="en-US" sz="700" b="1" spc="1" kern="0" dirty="0">
                <a:solidFill>
                  <a:srgbClr val="FFFFFF"/>
                </a:solidFill>
                <a:latin typeface="Arial" pitchFamily="34" charset="0"/>
                <a:ea typeface="Arial" pitchFamily="34" charset="-122"/>
                <a:cs typeface="Arial" pitchFamily="34" charset="-120"/>
              </a:rPr>
              <a:t>EXTERNAL RESPONSE</a:t>
            </a:r>
            <a:endParaRPr lang="en-US" sz="700" dirty="0"/>
          </a:p>
        </p:txBody>
      </p:sp>
      <p:sp>
        <p:nvSpPr>
          <p:cNvPr id="29" name="Text 26"/>
          <p:cNvSpPr/>
          <p:nvPr/>
        </p:nvSpPr>
        <p:spPr>
          <a:xfrm>
            <a:off x="5947842" y="3806782"/>
            <a:ext cx="2771775"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Casualty staging, emergency contacts, security/gate guide and ambulance approach point are confirmed.</a:t>
            </a:r>
            <a:endParaRPr lang="en-US" sz="750" dirty="0"/>
          </a:p>
        </p:txBody>
      </p:sp>
      <p:sp>
        <p:nvSpPr>
          <p:cNvPr id="30" name="Text 27"/>
          <p:cNvSpPr/>
          <p:nvPr/>
        </p:nvSpPr>
        <p:spPr>
          <a:xfrm>
            <a:off x="4183335" y="4409815"/>
            <a:ext cx="2502322" cy="117872"/>
          </a:xfrm>
          <a:prstGeom prst="rect">
            <a:avLst/>
          </a:prstGeom>
          <a:noFill/>
          <a:ln/>
        </p:spPr>
        <p:txBody>
          <a:bodyPr wrap="none" lIns="0" tIns="0" rIns="0" bIns="0" rtlCol="0" anchor="t">
            <a:spAutoFit/>
          </a:bodyPr>
          <a:lstStyle/>
          <a:p>
            <a:pPr algn="l" indent="0" marL="0">
              <a:lnSpc>
                <a:spcPct val="105600"/>
              </a:lnSpc>
              <a:buNone/>
            </a:pPr>
            <a:r>
              <a:rPr lang="en-US" sz="750" b="1" dirty="0">
                <a:solidFill>
                  <a:srgbClr val="FF7272"/>
                </a:solidFill>
                <a:latin typeface="Arial" pitchFamily="34" charset="0"/>
                <a:ea typeface="Arial" pitchFamily="34" charset="-122"/>
                <a:cs typeface="Arial" pitchFamily="34" charset="-120"/>
              </a:rPr>
              <a:t>THE ROUTE MUST BE DRILLED, NOT ASSUMED.</a:t>
            </a:r>
            <a:endParaRPr lang="en-US" sz="750" dirty="0"/>
          </a:p>
        </p:txBody>
      </p:sp>
      <p:sp>
        <p:nvSpPr>
          <p:cNvPr id="31" name="Text 28"/>
          <p:cNvSpPr/>
          <p:nvPr/>
        </p:nvSpPr>
        <p:spPr>
          <a:xfrm>
            <a:off x="4183335" y="4576242"/>
            <a:ext cx="4536281"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Test the actual casualty-transfer route after material changes to access, crane position, formwork, pump line</a:t>
            </a:r>
            <a:endParaRPr lang="en-US" sz="650" dirty="0"/>
          </a:p>
        </p:txBody>
      </p:sp>
      <p:sp>
        <p:nvSpPr>
          <p:cNvPr id="32" name="Text 29"/>
          <p:cNvSpPr/>
          <p:nvPr/>
        </p:nvSpPr>
        <p:spPr>
          <a:xfrm>
            <a:off x="4183335" y="4734520"/>
            <a:ext cx="4536281"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or dewatering arrangement.</a:t>
            </a:r>
            <a:endParaRPr lang="en-US" sz="650" dirty="0"/>
          </a:p>
        </p:txBody>
      </p:sp>
      <p:sp>
        <p:nvSpPr>
          <p:cNvPr id="33" name="Text 30"/>
          <p:cNvSpPr/>
          <p:nvPr/>
        </p:nvSpPr>
        <p:spPr>
          <a:xfrm>
            <a:off x="535781" y="4857750"/>
            <a:ext cx="6007447" cy="100013"/>
          </a:xfrm>
          <a:prstGeom prst="rect">
            <a:avLst/>
          </a:prstGeom>
          <a:noFill/>
          <a:ln/>
        </p:spPr>
        <p:txBody>
          <a:bodyPr wrap="square" lIns="0" tIns="0" rIns="0" bIns="0" rtlCol="0" anchor="t">
            <a:spAutoFit/>
          </a:bodyPr>
          <a:lstStyle/>
          <a:p>
            <a:pPr algn="l" indent="0" marL="0">
              <a:buNone/>
            </a:pPr>
            <a:r>
              <a:rPr lang="en-US" sz="600" spc="1" kern="0" dirty="0">
                <a:solidFill>
                  <a:srgbClr val="FFFFFF"/>
                </a:solidFill>
                <a:latin typeface="Arial" pitchFamily="34" charset="0"/>
                <a:ea typeface="Arial" pitchFamily="34" charset="-122"/>
                <a:cs typeface="Arial" pitchFamily="34" charset="-120"/>
              </a:rPr>
              <a:t>RELEASE EVIDENCE: ROUTE WALKDOWN · RESOURCE CHECK · COMMUNICATIONS TEST · SHIFT BRIEFING · DRILL RECORD</a:t>
            </a:r>
            <a:endParaRPr lang="en-US" sz="600" dirty="0"/>
          </a:p>
        </p:txBody>
      </p:sp>
      <p:sp>
        <p:nvSpPr>
          <p:cNvPr id="34" name="Text 31"/>
          <p:cNvSpPr/>
          <p:nvPr/>
        </p:nvSpPr>
        <p:spPr>
          <a:xfrm>
            <a:off x="8538511" y="4847034"/>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07 / 12</a:t>
            </a:r>
            <a:endParaRPr lang="en-US" sz="6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28638" y="378619"/>
            <a:ext cx="5689271"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07 / CONCRETE-STRENGTH EVIDENCE</a:t>
            </a:r>
            <a:endParaRPr lang="en-US" sz="650" dirty="0"/>
          </a:p>
        </p:txBody>
      </p:sp>
      <p:sp>
        <p:nvSpPr>
          <p:cNvPr id="4" name="Text 1"/>
          <p:cNvSpPr/>
          <p:nvPr/>
        </p:nvSpPr>
        <p:spPr>
          <a:xfrm>
            <a:off x="528638" y="617934"/>
            <a:ext cx="5689271" cy="334305"/>
          </a:xfrm>
          <a:prstGeom prst="rect">
            <a:avLst/>
          </a:prstGeom>
          <a:noFill/>
          <a:ln/>
        </p:spPr>
        <p:txBody>
          <a:bodyPr wrap="none" lIns="0" tIns="0" rIns="0" bIns="0" rtlCol="0" anchor="t">
            <a:spAutoFit/>
          </a:bodyPr>
          <a:lstStyle/>
          <a:p>
            <a:pPr algn="l" indent="0" marL="0">
              <a:lnSpc>
                <a:spcPct val="83200"/>
              </a:lnSpc>
              <a:buNone/>
            </a:pPr>
            <a:r>
              <a:rPr lang="en-US" sz="2300" b="1" spc="-1" kern="0" dirty="0">
                <a:solidFill>
                  <a:srgbClr val="FFFFFF"/>
                </a:solidFill>
                <a:latin typeface="Arial" pitchFamily="34" charset="0"/>
                <a:ea typeface="Arial" pitchFamily="34" charset="-122"/>
                <a:cs typeface="Arial" pitchFamily="34" charset="-120"/>
              </a:rPr>
              <a:t>NDT informs—</a:t>
            </a:r>
            <a:r>
              <a:rPr lang="en-US" sz="2300" b="1" spc="-1" kern="0" dirty="0">
                <a:solidFill>
                  <a:srgbClr val="F5C542"/>
                </a:solidFill>
                <a:latin typeface="Arial" pitchFamily="34" charset="0"/>
                <a:ea typeface="Arial" pitchFamily="34" charset="-122"/>
                <a:cs typeface="Arial" pitchFamily="34" charset="-120"/>
              </a:rPr>
              <a:t>engineering decides.</a:t>
            </a:r>
            <a:endParaRPr lang="en-US" sz="2300" dirty="0"/>
          </a:p>
        </p:txBody>
      </p:sp>
      <p:sp>
        <p:nvSpPr>
          <p:cNvPr id="5" name="Text 2"/>
          <p:cNvSpPr/>
          <p:nvPr/>
        </p:nvSpPr>
        <p:spPr>
          <a:xfrm>
            <a:off x="528638" y="1045108"/>
            <a:ext cx="5500688" cy="516861"/>
          </a:xfrm>
          <a:prstGeom prst="rect">
            <a:avLst/>
          </a:prstGeom>
          <a:noFill/>
          <a:ln/>
        </p:spPr>
        <p:txBody>
          <a:bodyPr wrap="square" lIns="0" tIns="0" rIns="0" bIns="0" rtlCol="0" anchor="t">
            <a:spAutoFit/>
          </a:bodyPr>
          <a:lstStyle/>
          <a:p>
            <a:pPr algn="l" indent="0" marL="0">
              <a:lnSpc>
                <a:spcPct val="107200"/>
              </a:lnSpc>
              <a:buNone/>
            </a:pPr>
            <a:r>
              <a:rPr lang="en-US" sz="950" dirty="0">
                <a:solidFill>
                  <a:srgbClr val="FFFFFF"/>
                </a:solidFill>
                <a:latin typeface="Arial" pitchFamily="34" charset="0"/>
                <a:ea typeface="Arial" pitchFamily="34" charset="-122"/>
                <a:cs typeface="Arial" pitchFamily="34" charset="-120"/>
              </a:rPr>
              <a:t>A shoring-release decision requires the stage-specific structural criterion, traceable test evidence and the complete permanent load path. NDT is valuable—but it is not a stand-alone release certificate.</a:t>
            </a:r>
            <a:endParaRPr lang="en-US" sz="950" dirty="0"/>
          </a:p>
        </p:txBody>
      </p:sp>
      <p:sp>
        <p:nvSpPr>
          <p:cNvPr id="6" name="Shape 3"/>
          <p:cNvSpPr/>
          <p:nvPr/>
        </p:nvSpPr>
        <p:spPr>
          <a:xfrm>
            <a:off x="528638" y="1690557"/>
            <a:ext cx="5500688" cy="2300288"/>
          </a:xfrm>
          <a:prstGeom prst="rect">
            <a:avLst/>
          </a:prstGeom>
          <a:solidFill>
            <a:srgbClr val="000000">
              <a:alpha val="0"/>
            </a:srgbClr>
          </a:solidFill>
          <a:ln/>
        </p:spPr>
      </p:sp>
      <p:sp>
        <p:nvSpPr>
          <p:cNvPr id="7" name="Shape 4"/>
          <p:cNvSpPr/>
          <p:nvPr/>
        </p:nvSpPr>
        <p:spPr>
          <a:xfrm>
            <a:off x="528638" y="1690557"/>
            <a:ext cx="5500688" cy="14288"/>
          </a:xfrm>
          <a:prstGeom prst="rect">
            <a:avLst/>
          </a:prstGeom>
          <a:solidFill>
            <a:srgbClr val="F5C542"/>
          </a:solidFill>
          <a:ln/>
        </p:spPr>
      </p:sp>
      <p:sp>
        <p:nvSpPr>
          <p:cNvPr id="8" name="Text 5"/>
          <p:cNvSpPr/>
          <p:nvPr/>
        </p:nvSpPr>
        <p:spPr>
          <a:xfrm>
            <a:off x="528638" y="1792356"/>
            <a:ext cx="500063" cy="246459"/>
          </a:xfrm>
          <a:prstGeom prst="rect">
            <a:avLst/>
          </a:prstGeom>
          <a:noFill/>
          <a:ln/>
        </p:spPr>
        <p:txBody>
          <a:bodyPr wrap="none" lIns="0" tIns="0" rIns="0" bIns="0" rtlCol="0" anchor="t">
            <a:spAutoFit/>
          </a:bodyPr>
          <a:lstStyle/>
          <a:p>
            <a:pPr algn="l" indent="0" marL="0">
              <a:buNone/>
            </a:pPr>
            <a:r>
              <a:rPr lang="en-US" sz="1500" b="1" dirty="0">
                <a:solidFill>
                  <a:srgbClr val="F5C542"/>
                </a:solidFill>
                <a:latin typeface="Arial" pitchFamily="34" charset="0"/>
                <a:ea typeface="Arial" pitchFamily="34" charset="-122"/>
                <a:cs typeface="Arial" pitchFamily="34" charset="-120"/>
              </a:rPr>
              <a:t>01</a:t>
            </a:r>
            <a:endParaRPr lang="en-US" sz="1500" dirty="0"/>
          </a:p>
        </p:txBody>
      </p:sp>
      <p:sp>
        <p:nvSpPr>
          <p:cNvPr id="9" name="Text 6"/>
          <p:cNvSpPr/>
          <p:nvPr/>
        </p:nvSpPr>
        <p:spPr>
          <a:xfrm>
            <a:off x="1028700" y="1849506"/>
            <a:ext cx="1464469"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CURED CUBES</a:t>
            </a:r>
            <a:endParaRPr lang="en-US" sz="800" dirty="0"/>
          </a:p>
        </p:txBody>
      </p:sp>
      <p:sp>
        <p:nvSpPr>
          <p:cNvPr id="10" name="Text 7"/>
          <p:cNvSpPr/>
          <p:nvPr/>
        </p:nvSpPr>
        <p:spPr>
          <a:xfrm>
            <a:off x="2493169" y="1787612"/>
            <a:ext cx="3536156"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Normal production evidence against the approved stage-strength criterion; linked to the actual pour and test age.</a:t>
            </a:r>
            <a:endParaRPr lang="en-US" sz="750" dirty="0"/>
          </a:p>
        </p:txBody>
      </p:sp>
      <p:sp>
        <p:nvSpPr>
          <p:cNvPr id="11" name="Text 8"/>
          <p:cNvSpPr/>
          <p:nvPr/>
        </p:nvSpPr>
        <p:spPr>
          <a:xfrm>
            <a:off x="528638" y="2249556"/>
            <a:ext cx="500063" cy="246459"/>
          </a:xfrm>
          <a:prstGeom prst="rect">
            <a:avLst/>
          </a:prstGeom>
          <a:noFill/>
          <a:ln/>
        </p:spPr>
        <p:txBody>
          <a:bodyPr wrap="none" lIns="0" tIns="0" rIns="0" bIns="0" rtlCol="0" anchor="t">
            <a:spAutoFit/>
          </a:bodyPr>
          <a:lstStyle/>
          <a:p>
            <a:pPr algn="l" indent="0" marL="0">
              <a:buNone/>
            </a:pPr>
            <a:r>
              <a:rPr lang="en-US" sz="1500" b="1" dirty="0">
                <a:solidFill>
                  <a:srgbClr val="F5C542"/>
                </a:solidFill>
                <a:latin typeface="Arial" pitchFamily="34" charset="0"/>
                <a:ea typeface="Arial" pitchFamily="34" charset="-122"/>
                <a:cs typeface="Arial" pitchFamily="34" charset="-120"/>
              </a:rPr>
              <a:t>02</a:t>
            </a:r>
            <a:endParaRPr lang="en-US" sz="1500" dirty="0"/>
          </a:p>
        </p:txBody>
      </p:sp>
      <p:sp>
        <p:nvSpPr>
          <p:cNvPr id="12" name="Text 9"/>
          <p:cNvSpPr/>
          <p:nvPr/>
        </p:nvSpPr>
        <p:spPr>
          <a:xfrm>
            <a:off x="1028700" y="2306706"/>
            <a:ext cx="1464469"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MATURITY</a:t>
            </a:r>
            <a:endParaRPr lang="en-US" sz="800" dirty="0"/>
          </a:p>
        </p:txBody>
      </p:sp>
      <p:sp>
        <p:nvSpPr>
          <p:cNvPr id="13" name="Text 10"/>
          <p:cNvSpPr/>
          <p:nvPr/>
        </p:nvSpPr>
        <p:spPr>
          <a:xfrm>
            <a:off x="2493169" y="2244812"/>
            <a:ext cx="3536156"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Supports early-age decisions only where the project mixture has an approved strength–maturity relationship.</a:t>
            </a:r>
            <a:endParaRPr lang="en-US" sz="750" dirty="0"/>
          </a:p>
        </p:txBody>
      </p:sp>
      <p:sp>
        <p:nvSpPr>
          <p:cNvPr id="14" name="Text 11"/>
          <p:cNvSpPr/>
          <p:nvPr/>
        </p:nvSpPr>
        <p:spPr>
          <a:xfrm>
            <a:off x="528638" y="2706756"/>
            <a:ext cx="500063" cy="246459"/>
          </a:xfrm>
          <a:prstGeom prst="rect">
            <a:avLst/>
          </a:prstGeom>
          <a:noFill/>
          <a:ln/>
        </p:spPr>
        <p:txBody>
          <a:bodyPr wrap="none" lIns="0" tIns="0" rIns="0" bIns="0" rtlCol="0" anchor="t">
            <a:spAutoFit/>
          </a:bodyPr>
          <a:lstStyle/>
          <a:p>
            <a:pPr algn="l" indent="0" marL="0">
              <a:buNone/>
            </a:pPr>
            <a:r>
              <a:rPr lang="en-US" sz="1500" b="1" dirty="0">
                <a:solidFill>
                  <a:srgbClr val="F5C542"/>
                </a:solidFill>
                <a:latin typeface="Arial" pitchFamily="34" charset="0"/>
                <a:ea typeface="Arial" pitchFamily="34" charset="-122"/>
                <a:cs typeface="Arial" pitchFamily="34" charset="-120"/>
              </a:rPr>
              <a:t>03</a:t>
            </a:r>
            <a:endParaRPr lang="en-US" sz="1500" dirty="0"/>
          </a:p>
        </p:txBody>
      </p:sp>
      <p:sp>
        <p:nvSpPr>
          <p:cNvPr id="15" name="Text 12"/>
          <p:cNvSpPr/>
          <p:nvPr/>
        </p:nvSpPr>
        <p:spPr>
          <a:xfrm>
            <a:off x="1028700" y="2763906"/>
            <a:ext cx="1464469"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REBOUND / UPV</a:t>
            </a:r>
            <a:endParaRPr lang="en-US" sz="800" dirty="0"/>
          </a:p>
        </p:txBody>
      </p:sp>
      <p:sp>
        <p:nvSpPr>
          <p:cNvPr id="16" name="Text 13"/>
          <p:cNvSpPr/>
          <p:nvPr/>
        </p:nvSpPr>
        <p:spPr>
          <a:xfrm>
            <a:off x="2493169" y="2702012"/>
            <a:ext cx="3536156"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Indirect methods for mapping uniformity or anomalies; use only through an approved, project-specific correlation.</a:t>
            </a:r>
            <a:endParaRPr lang="en-US" sz="750" dirty="0"/>
          </a:p>
        </p:txBody>
      </p:sp>
      <p:sp>
        <p:nvSpPr>
          <p:cNvPr id="17" name="Text 14"/>
          <p:cNvSpPr/>
          <p:nvPr/>
        </p:nvSpPr>
        <p:spPr>
          <a:xfrm>
            <a:off x="528638" y="3163956"/>
            <a:ext cx="500063" cy="246459"/>
          </a:xfrm>
          <a:prstGeom prst="rect">
            <a:avLst/>
          </a:prstGeom>
          <a:noFill/>
          <a:ln/>
        </p:spPr>
        <p:txBody>
          <a:bodyPr wrap="none" lIns="0" tIns="0" rIns="0" bIns="0" rtlCol="0" anchor="t">
            <a:spAutoFit/>
          </a:bodyPr>
          <a:lstStyle/>
          <a:p>
            <a:pPr algn="l" indent="0" marL="0">
              <a:buNone/>
            </a:pPr>
            <a:r>
              <a:rPr lang="en-US" sz="1500" b="1" dirty="0">
                <a:solidFill>
                  <a:srgbClr val="F5C542"/>
                </a:solidFill>
                <a:latin typeface="Arial" pitchFamily="34" charset="0"/>
                <a:ea typeface="Arial" pitchFamily="34" charset="-122"/>
                <a:cs typeface="Arial" pitchFamily="34" charset="-120"/>
              </a:rPr>
              <a:t>04</a:t>
            </a:r>
            <a:endParaRPr lang="en-US" sz="1500" dirty="0"/>
          </a:p>
        </p:txBody>
      </p:sp>
      <p:sp>
        <p:nvSpPr>
          <p:cNvPr id="18" name="Text 15"/>
          <p:cNvSpPr/>
          <p:nvPr/>
        </p:nvSpPr>
        <p:spPr>
          <a:xfrm>
            <a:off x="1028700" y="3221106"/>
            <a:ext cx="1464469"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CORES</a:t>
            </a:r>
            <a:endParaRPr lang="en-US" sz="800" dirty="0"/>
          </a:p>
        </p:txBody>
      </p:sp>
      <p:sp>
        <p:nvSpPr>
          <p:cNvPr id="19" name="Text 16"/>
          <p:cNvSpPr/>
          <p:nvPr/>
        </p:nvSpPr>
        <p:spPr>
          <a:xfrm>
            <a:off x="2493169" y="3159212"/>
            <a:ext cx="3536156"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Direct in-situ evidence where uncertainty, variability or consequence requires further investigation.</a:t>
            </a:r>
            <a:endParaRPr lang="en-US" sz="750" dirty="0"/>
          </a:p>
        </p:txBody>
      </p:sp>
      <p:sp>
        <p:nvSpPr>
          <p:cNvPr id="20" name="Text 17"/>
          <p:cNvSpPr/>
          <p:nvPr/>
        </p:nvSpPr>
        <p:spPr>
          <a:xfrm>
            <a:off x="528638" y="3621156"/>
            <a:ext cx="500063" cy="246459"/>
          </a:xfrm>
          <a:prstGeom prst="rect">
            <a:avLst/>
          </a:prstGeom>
          <a:noFill/>
          <a:ln/>
        </p:spPr>
        <p:txBody>
          <a:bodyPr wrap="none" lIns="0" tIns="0" rIns="0" bIns="0" rtlCol="0" anchor="t">
            <a:spAutoFit/>
          </a:bodyPr>
          <a:lstStyle/>
          <a:p>
            <a:pPr algn="l" indent="0" marL="0">
              <a:buNone/>
            </a:pPr>
            <a:r>
              <a:rPr lang="en-US" sz="1500" b="1" dirty="0">
                <a:solidFill>
                  <a:srgbClr val="F5C542"/>
                </a:solidFill>
                <a:latin typeface="Arial" pitchFamily="34" charset="0"/>
                <a:ea typeface="Arial" pitchFamily="34" charset="-122"/>
                <a:cs typeface="Arial" pitchFamily="34" charset="-120"/>
              </a:rPr>
              <a:t>05</a:t>
            </a:r>
            <a:endParaRPr lang="en-US" sz="1500" dirty="0"/>
          </a:p>
        </p:txBody>
      </p:sp>
      <p:sp>
        <p:nvSpPr>
          <p:cNvPr id="21" name="Text 18"/>
          <p:cNvSpPr/>
          <p:nvPr/>
        </p:nvSpPr>
        <p:spPr>
          <a:xfrm>
            <a:off x="1028700" y="3678306"/>
            <a:ext cx="1464469" cy="132159"/>
          </a:xfrm>
          <a:prstGeom prst="rect">
            <a:avLst/>
          </a:prstGeom>
          <a:noFill/>
          <a:ln/>
        </p:spPr>
        <p:txBody>
          <a:bodyPr wrap="square" lIns="0" tIns="0" rIns="0" bIns="0" rtlCol="0" anchor="t">
            <a:spAutoFit/>
          </a:bodyPr>
          <a:lstStyle/>
          <a:p>
            <a:pPr algn="l" indent="0" marL="0">
              <a:buNone/>
            </a:pPr>
            <a:r>
              <a:rPr lang="en-US" sz="800" b="1" spc="1" kern="0" dirty="0">
                <a:solidFill>
                  <a:srgbClr val="FFFFFF"/>
                </a:solidFill>
                <a:latin typeface="Arial" pitchFamily="34" charset="0"/>
                <a:ea typeface="Arial" pitchFamily="34" charset="-122"/>
                <a:cs typeface="Arial" pitchFamily="34" charset="-120"/>
              </a:rPr>
              <a:t>FINAL DECISION</a:t>
            </a:r>
            <a:endParaRPr lang="en-US" sz="800" dirty="0"/>
          </a:p>
        </p:txBody>
      </p:sp>
      <p:sp>
        <p:nvSpPr>
          <p:cNvPr id="22" name="Text 19"/>
          <p:cNvSpPr/>
          <p:nvPr/>
        </p:nvSpPr>
        <p:spPr>
          <a:xfrm>
            <a:off x="2493169" y="3616412"/>
            <a:ext cx="3536156"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Structural engineer and temporary-works designer reconcile evidence, load path, water condition and monitoring before staged release.</a:t>
            </a:r>
            <a:endParaRPr lang="en-US" sz="750" dirty="0"/>
          </a:p>
        </p:txBody>
      </p:sp>
      <p:sp>
        <p:nvSpPr>
          <p:cNvPr id="23" name="Shape 20"/>
          <p:cNvSpPr/>
          <p:nvPr/>
        </p:nvSpPr>
        <p:spPr>
          <a:xfrm>
            <a:off x="528638" y="4119432"/>
            <a:ext cx="5500688" cy="409147"/>
          </a:xfrm>
          <a:prstGeom prst="rect">
            <a:avLst/>
          </a:prstGeom>
          <a:solidFill>
            <a:srgbClr val="000000">
              <a:alpha val="0"/>
            </a:srgbClr>
          </a:solidFill>
          <a:ln/>
        </p:spPr>
      </p:sp>
      <p:sp>
        <p:nvSpPr>
          <p:cNvPr id="24" name="Shape 21"/>
          <p:cNvSpPr/>
          <p:nvPr/>
        </p:nvSpPr>
        <p:spPr>
          <a:xfrm>
            <a:off x="528638" y="4119432"/>
            <a:ext cx="5500688" cy="14288"/>
          </a:xfrm>
          <a:prstGeom prst="rect">
            <a:avLst/>
          </a:prstGeom>
          <a:solidFill>
            <a:srgbClr val="E05252"/>
          </a:solidFill>
          <a:ln/>
        </p:spPr>
      </p:sp>
      <p:sp>
        <p:nvSpPr>
          <p:cNvPr id="25" name="Text 22"/>
          <p:cNvSpPr/>
          <p:nvPr/>
        </p:nvSpPr>
        <p:spPr>
          <a:xfrm>
            <a:off x="528638" y="4208729"/>
            <a:ext cx="1930710" cy="128588"/>
          </a:xfrm>
          <a:prstGeom prst="rect">
            <a:avLst/>
          </a:prstGeom>
          <a:noFill/>
          <a:ln/>
        </p:spPr>
        <p:txBody>
          <a:bodyPr wrap="none" lIns="0" tIns="0" rIns="0" bIns="0" rtlCol="0" anchor="t">
            <a:spAutoFit/>
          </a:bodyPr>
          <a:lstStyle/>
          <a:p>
            <a:pPr algn="l" indent="0" marL="0">
              <a:lnSpc>
                <a:spcPct val="105600"/>
              </a:lnSpc>
              <a:buNone/>
            </a:pPr>
            <a:r>
              <a:rPr lang="en-US" sz="800" b="1" dirty="0">
                <a:solidFill>
                  <a:srgbClr val="FF7D7D"/>
                </a:solidFill>
                <a:latin typeface="Arial" pitchFamily="34" charset="0"/>
                <a:ea typeface="Arial" pitchFamily="34" charset="-122"/>
                <a:cs typeface="Arial" pitchFamily="34" charset="-120"/>
              </a:rPr>
              <a:t>NO NDT-ONLY SUPPORT RELEASE</a:t>
            </a:r>
            <a:endParaRPr lang="en-US" sz="800" dirty="0"/>
          </a:p>
        </p:txBody>
      </p:sp>
      <p:sp>
        <p:nvSpPr>
          <p:cNvPr id="26" name="Text 23"/>
          <p:cNvSpPr/>
          <p:nvPr/>
        </p:nvSpPr>
        <p:spPr>
          <a:xfrm>
            <a:off x="528638" y="4391732"/>
            <a:ext cx="5500688" cy="122560"/>
          </a:xfrm>
          <a:prstGeom prst="rect">
            <a:avLst/>
          </a:prstGeom>
          <a:noFill/>
          <a:ln/>
        </p:spPr>
        <p:txBody>
          <a:bodyPr wrap="none" lIns="0" tIns="0" rIns="0" bIns="0" rtlCol="0" anchor="t">
            <a:spAutoFit/>
          </a:bodyPr>
          <a:lstStyle/>
          <a:p>
            <a:pPr algn="l" indent="0" marL="0">
              <a:lnSpc>
                <a:spcPct val="105600"/>
              </a:lnSpc>
              <a:buNone/>
            </a:pPr>
            <a:r>
              <a:rPr lang="en-US" sz="650" dirty="0">
                <a:solidFill>
                  <a:srgbClr val="FFFFFF"/>
                </a:solidFill>
                <a:latin typeface="Arial" pitchFamily="34" charset="0"/>
                <a:ea typeface="Arial" pitchFamily="34" charset="-122"/>
                <a:cs typeface="Arial" pitchFamily="34" charset="-120"/>
              </a:rPr>
              <a:t>Rebound number or pulse velocity cannot, by itself, prove that the permanent structure can take the temporary load.</a:t>
            </a:r>
            <a:endParaRPr lang="en-US" sz="650" dirty="0"/>
          </a:p>
        </p:txBody>
      </p:sp>
      <p:sp>
        <p:nvSpPr>
          <p:cNvPr id="27" name="Shape 24"/>
          <p:cNvSpPr/>
          <p:nvPr/>
        </p:nvSpPr>
        <p:spPr>
          <a:xfrm>
            <a:off x="6217909" y="0"/>
            <a:ext cx="2926035" cy="5143500"/>
          </a:xfrm>
          <a:prstGeom prst="rect">
            <a:avLst/>
          </a:prstGeom>
          <a:solidFill>
            <a:srgbClr val="000000">
              <a:alpha val="0"/>
            </a:srgbClr>
          </a:solidFill>
          <a:ln/>
        </p:spPr>
      </p:sp>
      <p:sp>
        <p:nvSpPr>
          <p:cNvPr id="28" name="Shape 25"/>
          <p:cNvSpPr/>
          <p:nvPr/>
        </p:nvSpPr>
        <p:spPr>
          <a:xfrm>
            <a:off x="6217909" y="0"/>
            <a:ext cx="7144" cy="5143500"/>
          </a:xfrm>
          <a:prstGeom prst="rect">
            <a:avLst/>
          </a:prstGeom>
          <a:solidFill>
            <a:srgbClr val="405365"/>
          </a:solidFill>
          <a:ln/>
        </p:spPr>
      </p:sp>
      <p:pic>
        <p:nvPicPr>
          <p:cNvPr id="29" name="Image 1" descr="preencoded.png">    </p:cNvPr>
          <p:cNvPicPr>
            <a:picLocks noChangeAspect="1"/>
          </p:cNvPicPr>
          <p:nvPr/>
        </p:nvPicPr>
        <p:blipFill>
          <a:blip r:embed="rId2"/>
          <a:stretch>
            <a:fillRect/>
          </a:stretch>
        </p:blipFill>
        <p:spPr>
          <a:xfrm>
            <a:off x="6217909" y="0"/>
            <a:ext cx="2928938" cy="5107781"/>
          </a:xfrm>
          <a:prstGeom prst="rect">
            <a:avLst/>
          </a:prstGeom>
        </p:spPr>
      </p:pic>
      <p:sp>
        <p:nvSpPr>
          <p:cNvPr id="30" name="Text 26"/>
          <p:cNvSpPr/>
          <p:nvPr/>
        </p:nvSpPr>
        <p:spPr>
          <a:xfrm>
            <a:off x="6425078" y="250031"/>
            <a:ext cx="1656457" cy="228600"/>
          </a:xfrm>
          <a:prstGeom prst="rect">
            <a:avLst/>
          </a:prstGeom>
          <a:noFill/>
          <a:ln/>
        </p:spPr>
        <p:txBody>
          <a:bodyPr wrap="square" lIns="85090" tIns="68072" rIns="85090" bIns="68072"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LIVE WORKFACE CONDITIONS</a:t>
            </a:r>
            <a:endParaRPr lang="en-US" sz="600" dirty="0"/>
          </a:p>
        </p:txBody>
      </p:sp>
      <p:sp>
        <p:nvSpPr>
          <p:cNvPr id="31" name="Text 27"/>
          <p:cNvSpPr/>
          <p:nvPr/>
        </p:nvSpPr>
        <p:spPr>
          <a:xfrm>
            <a:off x="6439365" y="3867838"/>
            <a:ext cx="2250281" cy="342007"/>
          </a:xfrm>
          <a:prstGeom prst="rect">
            <a:avLst/>
          </a:prstGeom>
          <a:noFill/>
          <a:ln/>
        </p:spPr>
        <p:txBody>
          <a:bodyPr wrap="square" lIns="0" tIns="0" rIns="0" bIns="0" rtlCol="0" anchor="t">
            <a:spAutoFit/>
          </a:bodyPr>
          <a:lstStyle/>
          <a:p>
            <a:pPr algn="l" indent="0" marL="0">
              <a:lnSpc>
                <a:spcPct val="91200"/>
              </a:lnSpc>
              <a:buNone/>
            </a:pPr>
            <a:r>
              <a:rPr lang="en-US" sz="1050" b="1" dirty="0">
                <a:solidFill>
                  <a:srgbClr val="FFFFFF"/>
                </a:solidFill>
                <a:latin typeface="Arial" pitchFamily="34" charset="0"/>
                <a:ea typeface="Arial" pitchFamily="34" charset="-122"/>
                <a:cs typeface="Arial" pitchFamily="34" charset="-120"/>
              </a:rPr>
              <a:t>TEST RESULTS ARE ONE PART OF THE SAFETY CASE</a:t>
            </a:r>
            <a:endParaRPr lang="en-US" sz="1050" dirty="0"/>
          </a:p>
        </p:txBody>
      </p:sp>
      <p:sp>
        <p:nvSpPr>
          <p:cNvPr id="32" name="Text 28"/>
          <p:cNvSpPr/>
          <p:nvPr/>
        </p:nvSpPr>
        <p:spPr>
          <a:xfrm>
            <a:off x="6439365" y="4274139"/>
            <a:ext cx="2250281" cy="405017"/>
          </a:xfrm>
          <a:prstGeom prst="rect">
            <a:avLst/>
          </a:prstGeom>
          <a:noFill/>
          <a:ln/>
        </p:spPr>
        <p:txBody>
          <a:bodyPr wrap="square" lIns="0" tIns="0" rIns="0" bIns="0" rtlCol="0" anchor="t">
            <a:spAutoFit/>
          </a:bodyPr>
          <a:lstStyle/>
          <a:p>
            <a:pPr algn="l" indent="0" marL="0">
              <a:lnSpc>
                <a:spcPct val="108000"/>
              </a:lnSpc>
              <a:buNone/>
            </a:pPr>
            <a:r>
              <a:rPr lang="en-US" sz="750" dirty="0">
                <a:solidFill>
                  <a:srgbClr val="FFFFFF"/>
                </a:solidFill>
                <a:latin typeface="Arial" pitchFamily="34" charset="0"/>
                <a:ea typeface="Arial" pitchFamily="34" charset="-122"/>
                <a:cs typeface="Arial" pitchFamily="34" charset="-120"/>
              </a:rPr>
              <a:t>Confirm groundwater, dewatering resilience, support response and the approved load-transfer stage at the same time.</a:t>
            </a:r>
            <a:endParaRPr lang="en-US" sz="750" dirty="0"/>
          </a:p>
        </p:txBody>
      </p:sp>
      <p:sp>
        <p:nvSpPr>
          <p:cNvPr id="33" name="Text 29"/>
          <p:cNvSpPr/>
          <p:nvPr/>
        </p:nvSpPr>
        <p:spPr>
          <a:xfrm>
            <a:off x="8581318" y="4875609"/>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08 / 12</a:t>
            </a:r>
            <a:endParaRPr lang="en-US" sz="650" dirty="0"/>
          </a:p>
        </p:txBody>
      </p:sp>
      <p:sp>
        <p:nvSpPr>
          <p:cNvPr id="34" name="Shape 30"/>
          <p:cNvSpPr/>
          <p:nvPr/>
        </p:nvSpPr>
        <p:spPr>
          <a:xfrm>
            <a:off x="6217909" y="0"/>
            <a:ext cx="2918892" cy="5143500"/>
          </a:xfrm>
          <a:prstGeom prst="rect">
            <a:avLst/>
          </a:prstGeom>
          <a:solidFill>
            <a:srgbClr val="0B1119">
              <a:alpha val="14000"/>
            </a:srgbClr>
          </a:solid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144000" cy="5143500"/>
          </a:xfrm>
          <a:prstGeom prst="rect">
            <a:avLst/>
          </a:prstGeom>
        </p:spPr>
      </p:pic>
      <p:sp>
        <p:nvSpPr>
          <p:cNvPr id="3" name="Text 0"/>
          <p:cNvSpPr/>
          <p:nvPr/>
        </p:nvSpPr>
        <p:spPr>
          <a:xfrm>
            <a:off x="521494" y="364331"/>
            <a:ext cx="5604942" cy="110728"/>
          </a:xfrm>
          <a:prstGeom prst="rect">
            <a:avLst/>
          </a:prstGeom>
          <a:noFill/>
          <a:ln/>
        </p:spPr>
        <p:txBody>
          <a:bodyPr wrap="square" lIns="0" tIns="0" rIns="0" bIns="0" rtlCol="0" anchor="t">
            <a:spAutoFit/>
          </a:bodyPr>
          <a:lstStyle/>
          <a:p>
            <a:pPr algn="l" indent="0" marL="0">
              <a:buNone/>
            </a:pPr>
            <a:r>
              <a:rPr lang="en-US" sz="650" b="1" spc="2" kern="0" dirty="0">
                <a:solidFill>
                  <a:srgbClr val="F5C542"/>
                </a:solidFill>
                <a:latin typeface="Arial" pitchFamily="34" charset="0"/>
                <a:ea typeface="Arial" pitchFamily="34" charset="-122"/>
                <a:cs typeface="Arial" pitchFamily="34" charset="-120"/>
              </a:rPr>
              <a:t>08 / THIRD-PARTY EVIDENCE</a:t>
            </a:r>
            <a:endParaRPr lang="en-US" sz="650" dirty="0"/>
          </a:p>
        </p:txBody>
      </p:sp>
      <p:sp>
        <p:nvSpPr>
          <p:cNvPr id="4" name="Text 1"/>
          <p:cNvSpPr/>
          <p:nvPr/>
        </p:nvSpPr>
        <p:spPr>
          <a:xfrm>
            <a:off x="521494" y="596503"/>
            <a:ext cx="5604942" cy="334305"/>
          </a:xfrm>
          <a:prstGeom prst="rect">
            <a:avLst/>
          </a:prstGeom>
          <a:noFill/>
          <a:ln/>
        </p:spPr>
        <p:txBody>
          <a:bodyPr wrap="none" lIns="0" tIns="0" rIns="0" bIns="0" rtlCol="0" anchor="t">
            <a:spAutoFit/>
          </a:bodyPr>
          <a:lstStyle/>
          <a:p>
            <a:pPr algn="l" indent="0" marL="0">
              <a:lnSpc>
                <a:spcPct val="83200"/>
              </a:lnSpc>
              <a:buNone/>
            </a:pPr>
            <a:r>
              <a:rPr lang="en-US" sz="2300" b="1" spc="-1" kern="0" dirty="0">
                <a:solidFill>
                  <a:srgbClr val="FFFFFF"/>
                </a:solidFill>
                <a:latin typeface="Arial" pitchFamily="34" charset="0"/>
                <a:ea typeface="Arial" pitchFamily="34" charset="-122"/>
                <a:cs typeface="Arial" pitchFamily="34" charset="-120"/>
              </a:rPr>
              <a:t>Laboratory scope is </a:t>
            </a:r>
            <a:r>
              <a:rPr lang="en-US" sz="2300" b="1" spc="-1" kern="0" dirty="0">
                <a:solidFill>
                  <a:srgbClr val="F5C542"/>
                </a:solidFill>
                <a:latin typeface="Arial" pitchFamily="34" charset="0"/>
                <a:ea typeface="Arial" pitchFamily="34" charset="-122"/>
                <a:cs typeface="Arial" pitchFamily="34" charset="-120"/>
              </a:rPr>
              <a:t>evidence.</a:t>
            </a:r>
            <a:endParaRPr lang="en-US" sz="2300" dirty="0"/>
          </a:p>
        </p:txBody>
      </p:sp>
      <p:sp>
        <p:nvSpPr>
          <p:cNvPr id="5" name="Text 2"/>
          <p:cNvSpPr/>
          <p:nvPr/>
        </p:nvSpPr>
        <p:spPr>
          <a:xfrm>
            <a:off x="521494" y="1023677"/>
            <a:ext cx="5500688" cy="520712"/>
          </a:xfrm>
          <a:prstGeom prst="rect">
            <a:avLst/>
          </a:prstGeom>
          <a:noFill/>
          <a:ln/>
        </p:spPr>
        <p:txBody>
          <a:bodyPr wrap="square" lIns="0" tIns="0" rIns="0" bIns="0" rtlCol="0" anchor="t">
            <a:spAutoFit/>
          </a:bodyPr>
          <a:lstStyle/>
          <a:p>
            <a:pPr algn="l" indent="0" marL="0">
              <a:lnSpc>
                <a:spcPct val="108000"/>
              </a:lnSpc>
              <a:buNone/>
            </a:pPr>
            <a:r>
              <a:rPr lang="en-US" sz="950" dirty="0">
                <a:solidFill>
                  <a:srgbClr val="FFFFFF"/>
                </a:solidFill>
                <a:latin typeface="Arial" pitchFamily="34" charset="0"/>
                <a:ea typeface="Arial" pitchFamily="34" charset="-122"/>
                <a:cs typeface="Arial" pitchFamily="34" charset="-120"/>
              </a:rPr>
              <a:t>An ISO/IEC 17025 certificate only supports the decision when the laboratory’s current accredited scope covers the exact concrete test method and when its report is traceable to the member and release stage.</a:t>
            </a:r>
            <a:endParaRPr lang="en-US" sz="950" dirty="0"/>
          </a:p>
        </p:txBody>
      </p:sp>
      <p:sp>
        <p:nvSpPr>
          <p:cNvPr id="6" name="Shape 3"/>
          <p:cNvSpPr/>
          <p:nvPr/>
        </p:nvSpPr>
        <p:spPr>
          <a:xfrm>
            <a:off x="521494" y="1601539"/>
            <a:ext cx="5572125" cy="2300288"/>
          </a:xfrm>
          <a:prstGeom prst="rect">
            <a:avLst/>
          </a:prstGeom>
          <a:solidFill>
            <a:srgbClr val="000000">
              <a:alpha val="0"/>
            </a:srgbClr>
          </a:solidFill>
          <a:ln/>
        </p:spPr>
      </p:sp>
      <p:sp>
        <p:nvSpPr>
          <p:cNvPr id="7" name="Shape 4"/>
          <p:cNvSpPr/>
          <p:nvPr/>
        </p:nvSpPr>
        <p:spPr>
          <a:xfrm>
            <a:off x="521494" y="1601539"/>
            <a:ext cx="5572125" cy="14288"/>
          </a:xfrm>
          <a:prstGeom prst="rect">
            <a:avLst/>
          </a:prstGeom>
          <a:solidFill>
            <a:srgbClr val="F5C542"/>
          </a:solidFill>
          <a:ln/>
        </p:spPr>
      </p:sp>
      <p:sp>
        <p:nvSpPr>
          <p:cNvPr id="8" name="Text 5"/>
          <p:cNvSpPr/>
          <p:nvPr/>
        </p:nvSpPr>
        <p:spPr>
          <a:xfrm>
            <a:off x="521494" y="1740843"/>
            <a:ext cx="400050"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01</a:t>
            </a:r>
            <a:endParaRPr lang="en-US" sz="1050" dirty="0"/>
          </a:p>
        </p:txBody>
      </p:sp>
      <p:sp>
        <p:nvSpPr>
          <p:cNvPr id="9" name="Text 6"/>
          <p:cNvSpPr/>
          <p:nvPr/>
        </p:nvSpPr>
        <p:spPr>
          <a:xfrm>
            <a:off x="921544" y="1705124"/>
            <a:ext cx="1514475" cy="242888"/>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CURRENT ACCREDITATION</a:t>
            </a:r>
            <a:endParaRPr lang="en-US" sz="750" dirty="0"/>
          </a:p>
        </p:txBody>
      </p:sp>
      <p:sp>
        <p:nvSpPr>
          <p:cNvPr id="10" name="Text 7"/>
          <p:cNvSpPr/>
          <p:nvPr/>
        </p:nvSpPr>
        <p:spPr>
          <a:xfrm>
            <a:off x="2436019" y="1698594"/>
            <a:ext cx="3657600"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Confirm ISO/IEC 17025:2017 accreditation recognised by ENAS, EIAC or another authority/consultant-accepted body.</a:t>
            </a:r>
            <a:endParaRPr lang="en-US" sz="750" dirty="0"/>
          </a:p>
        </p:txBody>
      </p:sp>
      <p:sp>
        <p:nvSpPr>
          <p:cNvPr id="11" name="Text 8"/>
          <p:cNvSpPr/>
          <p:nvPr/>
        </p:nvSpPr>
        <p:spPr>
          <a:xfrm>
            <a:off x="521494" y="2198043"/>
            <a:ext cx="400050"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02</a:t>
            </a:r>
            <a:endParaRPr lang="en-US" sz="1050" dirty="0"/>
          </a:p>
        </p:txBody>
      </p:sp>
      <p:sp>
        <p:nvSpPr>
          <p:cNvPr id="12" name="Text 9"/>
          <p:cNvSpPr/>
          <p:nvPr/>
        </p:nvSpPr>
        <p:spPr>
          <a:xfrm>
            <a:off x="921544" y="2223046"/>
            <a:ext cx="1514475" cy="121444"/>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EXACT METHOD SCOPE</a:t>
            </a:r>
            <a:endParaRPr lang="en-US" sz="750" dirty="0"/>
          </a:p>
        </p:txBody>
      </p:sp>
      <p:sp>
        <p:nvSpPr>
          <p:cNvPr id="13" name="Text 10"/>
          <p:cNvSpPr/>
          <p:nvPr/>
        </p:nvSpPr>
        <p:spPr>
          <a:xfrm>
            <a:off x="2436019" y="2155794"/>
            <a:ext cx="3657600"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Check the scope schedule for the actual method: cube compression, maturity, rebound, UPV, penetration/pull-out or core testing.</a:t>
            </a:r>
            <a:endParaRPr lang="en-US" sz="750" dirty="0"/>
          </a:p>
        </p:txBody>
      </p:sp>
      <p:sp>
        <p:nvSpPr>
          <p:cNvPr id="14" name="Text 11"/>
          <p:cNvSpPr/>
          <p:nvPr/>
        </p:nvSpPr>
        <p:spPr>
          <a:xfrm>
            <a:off x="521494" y="2655243"/>
            <a:ext cx="400050"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03</a:t>
            </a:r>
            <a:endParaRPr lang="en-US" sz="1050" dirty="0"/>
          </a:p>
        </p:txBody>
      </p:sp>
      <p:sp>
        <p:nvSpPr>
          <p:cNvPr id="15" name="Text 12"/>
          <p:cNvSpPr/>
          <p:nvPr/>
        </p:nvSpPr>
        <p:spPr>
          <a:xfrm>
            <a:off x="921544" y="2680246"/>
            <a:ext cx="1514475" cy="121444"/>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COMPETENT EXECUTION</a:t>
            </a:r>
            <a:endParaRPr lang="en-US" sz="750" dirty="0"/>
          </a:p>
        </p:txBody>
      </p:sp>
      <p:sp>
        <p:nvSpPr>
          <p:cNvPr id="16" name="Text 13"/>
          <p:cNvSpPr/>
          <p:nvPr/>
        </p:nvSpPr>
        <p:spPr>
          <a:xfrm>
            <a:off x="2436019" y="2612994"/>
            <a:ext cx="3657600"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Verify trained technician, controlled equipment, calibration/verification record, field procedure and raw-data traceability.</a:t>
            </a:r>
            <a:endParaRPr lang="en-US" sz="750" dirty="0"/>
          </a:p>
        </p:txBody>
      </p:sp>
      <p:sp>
        <p:nvSpPr>
          <p:cNvPr id="17" name="Text 14"/>
          <p:cNvSpPr/>
          <p:nvPr/>
        </p:nvSpPr>
        <p:spPr>
          <a:xfrm>
            <a:off x="521494" y="3112443"/>
            <a:ext cx="400050"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04</a:t>
            </a:r>
            <a:endParaRPr lang="en-US" sz="1050" dirty="0"/>
          </a:p>
        </p:txBody>
      </p:sp>
      <p:sp>
        <p:nvSpPr>
          <p:cNvPr id="18" name="Text 15"/>
          <p:cNvSpPr/>
          <p:nvPr/>
        </p:nvSpPr>
        <p:spPr>
          <a:xfrm>
            <a:off x="921544" y="3137446"/>
            <a:ext cx="1514475" cy="121444"/>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REPORT LIMITATIONS</a:t>
            </a:r>
            <a:endParaRPr lang="en-US" sz="750" dirty="0"/>
          </a:p>
        </p:txBody>
      </p:sp>
      <p:sp>
        <p:nvSpPr>
          <p:cNvPr id="19" name="Text 16"/>
          <p:cNvSpPr/>
          <p:nvPr/>
        </p:nvSpPr>
        <p:spPr>
          <a:xfrm>
            <a:off x="2436019" y="3070194"/>
            <a:ext cx="3657600"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Indirect NDT report states its correlation and limitation; direct core report records location, sampling, repair and engineering context.</a:t>
            </a:r>
            <a:endParaRPr lang="en-US" sz="750" dirty="0"/>
          </a:p>
        </p:txBody>
      </p:sp>
      <p:sp>
        <p:nvSpPr>
          <p:cNvPr id="20" name="Text 17"/>
          <p:cNvSpPr/>
          <p:nvPr/>
        </p:nvSpPr>
        <p:spPr>
          <a:xfrm>
            <a:off x="521494" y="3569643"/>
            <a:ext cx="400050" cy="171450"/>
          </a:xfrm>
          <a:prstGeom prst="rect">
            <a:avLst/>
          </a:prstGeom>
          <a:noFill/>
          <a:ln/>
        </p:spPr>
        <p:txBody>
          <a:bodyPr wrap="none" lIns="0" tIns="0" rIns="0" bIns="0" rtlCol="0" anchor="t">
            <a:spAutoFit/>
          </a:bodyPr>
          <a:lstStyle/>
          <a:p>
            <a:pPr algn="l" indent="0" marL="0">
              <a:buNone/>
            </a:pPr>
            <a:r>
              <a:rPr lang="en-US" sz="1050" b="1" dirty="0">
                <a:solidFill>
                  <a:srgbClr val="F5C542"/>
                </a:solidFill>
                <a:latin typeface="Arial" pitchFamily="34" charset="0"/>
                <a:ea typeface="Arial" pitchFamily="34" charset="-122"/>
                <a:cs typeface="Arial" pitchFamily="34" charset="-120"/>
              </a:rPr>
              <a:t>05</a:t>
            </a:r>
            <a:endParaRPr lang="en-US" sz="1050" dirty="0"/>
          </a:p>
        </p:txBody>
      </p:sp>
      <p:sp>
        <p:nvSpPr>
          <p:cNvPr id="21" name="Text 18"/>
          <p:cNvSpPr/>
          <p:nvPr/>
        </p:nvSpPr>
        <p:spPr>
          <a:xfrm>
            <a:off x="921544" y="3533924"/>
            <a:ext cx="1514475" cy="242888"/>
          </a:xfrm>
          <a:prstGeom prst="rect">
            <a:avLst/>
          </a:prstGeom>
          <a:noFill/>
          <a:ln/>
        </p:spPr>
        <p:txBody>
          <a:bodyPr wrap="square" lIns="0" tIns="0" rIns="0" bIns="0" rtlCol="0" anchor="t">
            <a:spAutoFit/>
          </a:bodyPr>
          <a:lstStyle/>
          <a:p>
            <a:pPr algn="l" indent="0" marL="0">
              <a:buNone/>
            </a:pPr>
            <a:r>
              <a:rPr lang="en-US" sz="750" b="1" spc="1" kern="0" dirty="0">
                <a:solidFill>
                  <a:srgbClr val="FFFFFF"/>
                </a:solidFill>
                <a:latin typeface="Arial" pitchFamily="34" charset="0"/>
                <a:ea typeface="Arial" pitchFamily="34" charset="-122"/>
                <a:cs typeface="Arial" pitchFamily="34" charset="-120"/>
              </a:rPr>
              <a:t>ENGINEERING ACCEPTANCE</a:t>
            </a:r>
            <a:endParaRPr lang="en-US" sz="750" dirty="0"/>
          </a:p>
        </p:txBody>
      </p:sp>
      <p:sp>
        <p:nvSpPr>
          <p:cNvPr id="22" name="Text 19"/>
          <p:cNvSpPr/>
          <p:nvPr/>
        </p:nvSpPr>
        <p:spPr>
          <a:xfrm>
            <a:off x="2436019" y="3527394"/>
            <a:ext cx="3657600" cy="255947"/>
          </a:xfrm>
          <a:prstGeom prst="rect">
            <a:avLst/>
          </a:prstGeom>
          <a:noFill/>
          <a:ln/>
        </p:spPr>
        <p:txBody>
          <a:bodyPr wrap="square" lIns="0" tIns="0" rIns="0" bIns="0" rtlCol="0" anchor="t">
            <a:spAutoFit/>
          </a:bodyPr>
          <a:lstStyle/>
          <a:p>
            <a:pPr algn="l" indent="0" marL="0">
              <a:lnSpc>
                <a:spcPct val="102400"/>
              </a:lnSpc>
              <a:buNone/>
            </a:pPr>
            <a:r>
              <a:rPr lang="en-US" sz="750" dirty="0">
                <a:solidFill>
                  <a:srgbClr val="FFFFFF"/>
                </a:solidFill>
                <a:latin typeface="Arial" pitchFamily="34" charset="0"/>
                <a:ea typeface="Arial" pitchFamily="34" charset="-122"/>
                <a:cs typeface="Arial" pitchFamily="34" charset="-120"/>
              </a:rPr>
              <a:t>Structural engineer and temporary-works designer reconcile evidence with the stage criterion, load path, water and monitoring condition.</a:t>
            </a:r>
            <a:endParaRPr lang="en-US" sz="750" dirty="0"/>
          </a:p>
        </p:txBody>
      </p:sp>
      <p:sp>
        <p:nvSpPr>
          <p:cNvPr id="23" name="Shape 20"/>
          <p:cNvSpPr/>
          <p:nvPr/>
        </p:nvSpPr>
        <p:spPr>
          <a:xfrm>
            <a:off x="521494" y="3944689"/>
            <a:ext cx="5572125" cy="425165"/>
          </a:xfrm>
          <a:prstGeom prst="rect">
            <a:avLst/>
          </a:prstGeom>
          <a:solidFill>
            <a:srgbClr val="000000">
              <a:alpha val="0"/>
            </a:srgbClr>
          </a:solidFill>
          <a:ln/>
        </p:spPr>
      </p:sp>
      <p:sp>
        <p:nvSpPr>
          <p:cNvPr id="24" name="Shape 21"/>
          <p:cNvSpPr/>
          <p:nvPr/>
        </p:nvSpPr>
        <p:spPr>
          <a:xfrm>
            <a:off x="521494" y="3944689"/>
            <a:ext cx="5572125" cy="14288"/>
          </a:xfrm>
          <a:prstGeom prst="rect">
            <a:avLst/>
          </a:prstGeom>
          <a:solidFill>
            <a:srgbClr val="F5C542"/>
          </a:solidFill>
          <a:ln/>
        </p:spPr>
      </p:sp>
      <p:sp>
        <p:nvSpPr>
          <p:cNvPr id="25" name="Shape 22"/>
          <p:cNvSpPr/>
          <p:nvPr/>
        </p:nvSpPr>
        <p:spPr>
          <a:xfrm>
            <a:off x="521494" y="4355567"/>
            <a:ext cx="5572125" cy="14288"/>
          </a:xfrm>
          <a:prstGeom prst="rect">
            <a:avLst/>
          </a:prstGeom>
          <a:solidFill>
            <a:srgbClr val="F5C542"/>
          </a:solidFill>
          <a:ln/>
        </p:spPr>
      </p:sp>
      <p:sp>
        <p:nvSpPr>
          <p:cNvPr id="26" name="Text 23"/>
          <p:cNvSpPr/>
          <p:nvPr/>
        </p:nvSpPr>
        <p:spPr>
          <a:xfrm>
            <a:off x="521494" y="3944689"/>
            <a:ext cx="5572125" cy="425165"/>
          </a:xfrm>
          <a:prstGeom prst="rect">
            <a:avLst/>
          </a:prstGeom>
          <a:noFill/>
          <a:ln/>
        </p:spPr>
        <p:txBody>
          <a:bodyPr wrap="square" lIns="0" tIns="51054" rIns="0" bIns="51054" rtlCol="0" anchor="t">
            <a:spAutoFit/>
          </a:bodyPr>
          <a:lstStyle/>
          <a:p>
            <a:pPr algn="l" indent="0" marL="0">
              <a:lnSpc>
                <a:spcPct val="102400"/>
              </a:lnSpc>
              <a:buNone/>
            </a:pPr>
            <a:r>
              <a:rPr lang="en-US" sz="850" b="1" dirty="0">
                <a:solidFill>
                  <a:srgbClr val="F5C542"/>
                </a:solidFill>
                <a:latin typeface="Arial" pitchFamily="34" charset="0"/>
                <a:ea typeface="Arial" pitchFamily="34" charset="-122"/>
                <a:cs typeface="Arial" pitchFamily="34" charset="-120"/>
              </a:rPr>
              <a:t>LABORATORY REPORT</a:t>
            </a:r>
            <a:r>
              <a:rPr lang="en-US" sz="900" dirty="0">
                <a:solidFill>
                  <a:srgbClr val="FFFFFF"/>
                </a:solidFill>
                <a:latin typeface="Arial" pitchFamily="34" charset="0"/>
                <a:ea typeface="Arial" pitchFamily="34" charset="-122"/>
                <a:cs typeface="Arial" pitchFamily="34" charset="-120"/>
              </a:rPr>
              <a:t> + </a:t>
            </a:r>
            <a:r>
              <a:rPr lang="en-US" sz="850" b="1" dirty="0">
                <a:solidFill>
                  <a:srgbClr val="F5C542"/>
                </a:solidFill>
                <a:latin typeface="Arial" pitchFamily="34" charset="0"/>
                <a:ea typeface="Arial" pitchFamily="34" charset="-122"/>
                <a:cs typeface="Arial" pitchFamily="34" charset="-120"/>
              </a:rPr>
              <a:t>PROJECT-SPECIFIC INTERPRETATION</a:t>
            </a:r>
            <a:r>
              <a:rPr lang="en-US" sz="900" dirty="0">
                <a:solidFill>
                  <a:srgbClr val="FFFFFF"/>
                </a:solidFill>
                <a:latin typeface="Arial" pitchFamily="34" charset="0"/>
                <a:ea typeface="Arial" pitchFamily="34" charset="-122"/>
                <a:cs typeface="Arial" pitchFamily="34" charset="-120"/>
              </a:rPr>
              <a:t> + </a:t>
            </a:r>
            <a:r>
              <a:rPr lang="en-US" sz="850" b="1" dirty="0">
                <a:solidFill>
                  <a:srgbClr val="F5C542"/>
                </a:solidFill>
                <a:latin typeface="Arial" pitchFamily="34" charset="0"/>
                <a:ea typeface="Arial" pitchFamily="34" charset="-122"/>
                <a:cs typeface="Arial" pitchFamily="34" charset="-120"/>
              </a:rPr>
              <a:t>FORMAL STAGED RELEASE</a:t>
            </a:r>
            <a:r>
              <a:rPr lang="en-US" sz="900" dirty="0">
                <a:solidFill>
                  <a:srgbClr val="FFFFFF"/>
                </a:solidFill>
                <a:latin typeface="Arial" pitchFamily="34" charset="0"/>
                <a:ea typeface="Arial" pitchFamily="34" charset="-122"/>
                <a:cs typeface="Arial" pitchFamily="34" charset="-120"/>
              </a:rPr>
              <a:t> = defensible support-change decision</a:t>
            </a:r>
            <a:endParaRPr lang="en-US" sz="850" dirty="0"/>
          </a:p>
        </p:txBody>
      </p:sp>
      <p:sp>
        <p:nvSpPr>
          <p:cNvPr id="27" name="Text 24"/>
          <p:cNvSpPr/>
          <p:nvPr/>
        </p:nvSpPr>
        <p:spPr>
          <a:xfrm>
            <a:off x="521494" y="4398429"/>
            <a:ext cx="5429250" cy="278606"/>
          </a:xfrm>
          <a:prstGeom prst="rect">
            <a:avLst/>
          </a:prstGeom>
          <a:noFill/>
          <a:ln/>
        </p:spPr>
        <p:txBody>
          <a:bodyPr wrap="square" lIns="0" tIns="0" rIns="0" bIns="0" rtlCol="0" anchor="t">
            <a:spAutoFit/>
          </a:bodyPr>
          <a:lstStyle/>
          <a:p>
            <a:pPr algn="l" indent="0" marL="0">
              <a:lnSpc>
                <a:spcPct val="104000"/>
              </a:lnSpc>
              <a:buNone/>
            </a:pPr>
            <a:r>
              <a:rPr lang="en-US" sz="800" dirty="0">
                <a:solidFill>
                  <a:srgbClr val="FF7D7D"/>
                </a:solidFill>
                <a:latin typeface="Arial" pitchFamily="34" charset="0"/>
                <a:ea typeface="Arial" pitchFamily="34" charset="-122"/>
                <a:cs typeface="Arial" pitchFamily="34" charset="-120"/>
              </a:rPr>
              <a:t>NO-GO: generic accreditation, an out-of-scope method, an untraceable sample or an NDT-only conclusion does not authorise shoring release.</a:t>
            </a:r>
            <a:endParaRPr lang="en-US" sz="800" dirty="0"/>
          </a:p>
        </p:txBody>
      </p:sp>
      <p:sp>
        <p:nvSpPr>
          <p:cNvPr id="28" name="Shape 25"/>
          <p:cNvSpPr/>
          <p:nvPr/>
        </p:nvSpPr>
        <p:spPr>
          <a:xfrm>
            <a:off x="6126435" y="0"/>
            <a:ext cx="3017509" cy="5143500"/>
          </a:xfrm>
          <a:prstGeom prst="rect">
            <a:avLst/>
          </a:prstGeom>
          <a:solidFill>
            <a:srgbClr val="000000">
              <a:alpha val="0"/>
            </a:srgbClr>
          </a:solidFill>
          <a:ln/>
        </p:spPr>
      </p:sp>
      <p:sp>
        <p:nvSpPr>
          <p:cNvPr id="29" name="Shape 26"/>
          <p:cNvSpPr/>
          <p:nvPr/>
        </p:nvSpPr>
        <p:spPr>
          <a:xfrm>
            <a:off x="6126435" y="0"/>
            <a:ext cx="7144" cy="5143500"/>
          </a:xfrm>
          <a:prstGeom prst="rect">
            <a:avLst/>
          </a:prstGeom>
          <a:solidFill>
            <a:srgbClr val="405365"/>
          </a:solidFill>
          <a:ln/>
        </p:spPr>
      </p:sp>
      <p:pic>
        <p:nvPicPr>
          <p:cNvPr id="30" name="Image 1" descr="preencoded.png">    </p:cNvPr>
          <p:cNvPicPr>
            <a:picLocks noChangeAspect="1"/>
          </p:cNvPicPr>
          <p:nvPr/>
        </p:nvPicPr>
        <p:blipFill>
          <a:blip r:embed="rId2"/>
          <a:stretch>
            <a:fillRect/>
          </a:stretch>
        </p:blipFill>
        <p:spPr>
          <a:xfrm>
            <a:off x="6126435" y="0"/>
            <a:ext cx="3014663" cy="4857750"/>
          </a:xfrm>
          <a:prstGeom prst="rect">
            <a:avLst/>
          </a:prstGeom>
        </p:spPr>
      </p:pic>
      <p:sp>
        <p:nvSpPr>
          <p:cNvPr id="31" name="Text 27"/>
          <p:cNvSpPr/>
          <p:nvPr/>
        </p:nvSpPr>
        <p:spPr>
          <a:xfrm>
            <a:off x="6326460" y="242888"/>
            <a:ext cx="1742015" cy="228600"/>
          </a:xfrm>
          <a:prstGeom prst="rect">
            <a:avLst/>
          </a:prstGeom>
          <a:noFill/>
          <a:ln/>
        </p:spPr>
        <p:txBody>
          <a:bodyPr wrap="square" lIns="85090" tIns="68072" rIns="85090" bIns="68072" rtlCol="0" anchor="t">
            <a:spAutoFit/>
          </a:bodyPr>
          <a:lstStyle/>
          <a:p>
            <a:pPr algn="l" indent="0" marL="0">
              <a:buNone/>
            </a:pPr>
            <a:r>
              <a:rPr lang="en-US" sz="600" b="1" spc="1" kern="0" dirty="0">
                <a:solidFill>
                  <a:srgbClr val="F5C542"/>
                </a:solidFill>
                <a:latin typeface="Arial" pitchFamily="34" charset="0"/>
                <a:ea typeface="Arial" pitchFamily="34" charset="-122"/>
                <a:cs typeface="Arial" pitchFamily="34" charset="-120"/>
              </a:rPr>
              <a:t>HIGH-CONSEQUENCE DECISION</a:t>
            </a:r>
            <a:endParaRPr lang="en-US" sz="600" dirty="0"/>
          </a:p>
        </p:txBody>
      </p:sp>
      <p:sp>
        <p:nvSpPr>
          <p:cNvPr id="32" name="Text 28"/>
          <p:cNvSpPr/>
          <p:nvPr/>
        </p:nvSpPr>
        <p:spPr>
          <a:xfrm>
            <a:off x="6326460" y="3897418"/>
            <a:ext cx="2286000" cy="328613"/>
          </a:xfrm>
          <a:prstGeom prst="rect">
            <a:avLst/>
          </a:prstGeom>
          <a:noFill/>
          <a:ln/>
        </p:spPr>
        <p:txBody>
          <a:bodyPr wrap="square" lIns="0" tIns="0" rIns="0" bIns="0" rtlCol="0" anchor="t">
            <a:spAutoFit/>
          </a:bodyPr>
          <a:lstStyle/>
          <a:p>
            <a:pPr algn="l" indent="0" marL="0">
              <a:lnSpc>
                <a:spcPct val="92000"/>
              </a:lnSpc>
              <a:buNone/>
            </a:pPr>
            <a:r>
              <a:rPr lang="en-US" sz="1000" b="1" dirty="0">
                <a:solidFill>
                  <a:srgbClr val="FFFFFF"/>
                </a:solidFill>
                <a:latin typeface="Arial" pitchFamily="34" charset="0"/>
                <a:ea typeface="Arial" pitchFamily="34" charset="-122"/>
                <a:cs typeface="Arial" pitchFamily="34" charset="-120"/>
              </a:rPr>
              <a:t>DATA DOES NOT RELEASE SUPPORT. ENGINEERS DO.</a:t>
            </a:r>
            <a:endParaRPr lang="en-US" sz="1000" dirty="0"/>
          </a:p>
        </p:txBody>
      </p:sp>
      <p:sp>
        <p:nvSpPr>
          <p:cNvPr id="33" name="Text 29"/>
          <p:cNvSpPr/>
          <p:nvPr/>
        </p:nvSpPr>
        <p:spPr>
          <a:xfrm>
            <a:off x="6326460" y="4283180"/>
            <a:ext cx="2286000" cy="395976"/>
          </a:xfrm>
          <a:prstGeom prst="rect">
            <a:avLst/>
          </a:prstGeom>
          <a:noFill/>
          <a:ln/>
        </p:spPr>
        <p:txBody>
          <a:bodyPr wrap="square" lIns="0" tIns="0" rIns="0" bIns="0" rtlCol="0" anchor="t">
            <a:spAutoFit/>
          </a:bodyPr>
          <a:lstStyle/>
          <a:p>
            <a:pPr algn="l" indent="0" marL="0">
              <a:lnSpc>
                <a:spcPct val="105600"/>
              </a:lnSpc>
              <a:buNone/>
            </a:pPr>
            <a:r>
              <a:rPr lang="en-US" sz="750" dirty="0">
                <a:solidFill>
                  <a:srgbClr val="FFFFFF"/>
                </a:solidFill>
                <a:latin typeface="Arial" pitchFamily="34" charset="0"/>
                <a:ea typeface="Arial" pitchFamily="34" charset="-122"/>
                <a:cs typeface="Arial" pitchFamily="34" charset="-120"/>
              </a:rPr>
              <a:t>The accepted report is one evidence stream within the full temporary-works and permanent-load-transfer safety case.</a:t>
            </a:r>
            <a:endParaRPr lang="en-US" sz="750" dirty="0"/>
          </a:p>
        </p:txBody>
      </p:sp>
      <p:sp>
        <p:nvSpPr>
          <p:cNvPr id="34" name="Text 30"/>
          <p:cNvSpPr/>
          <p:nvPr/>
        </p:nvSpPr>
        <p:spPr>
          <a:xfrm>
            <a:off x="8581318" y="4868466"/>
            <a:ext cx="384032" cy="110728"/>
          </a:xfrm>
          <a:prstGeom prst="rect">
            <a:avLst/>
          </a:prstGeom>
          <a:noFill/>
          <a:ln/>
        </p:spPr>
        <p:txBody>
          <a:bodyPr wrap="none" lIns="0" tIns="0" rIns="0" bIns="0" rtlCol="0" anchor="t">
            <a:spAutoFit/>
          </a:bodyPr>
          <a:lstStyle/>
          <a:p>
            <a:pPr algn="l" indent="0" marL="0">
              <a:buNone/>
            </a:pPr>
            <a:r>
              <a:rPr lang="en-US" sz="650" spc="2" kern="0" dirty="0">
                <a:solidFill>
                  <a:srgbClr val="FFFFFF"/>
                </a:solidFill>
                <a:latin typeface="Arial" pitchFamily="34" charset="0"/>
                <a:ea typeface="Arial" pitchFamily="34" charset="-122"/>
                <a:cs typeface="Arial" pitchFamily="34" charset="-120"/>
              </a:rPr>
              <a:t>09 / 12</a:t>
            </a:r>
            <a:endParaRPr lang="en-US" sz="650" dirty="0"/>
          </a:p>
        </p:txBody>
      </p:sp>
      <p:sp>
        <p:nvSpPr>
          <p:cNvPr id="35" name="Shape 31"/>
          <p:cNvSpPr/>
          <p:nvPr/>
        </p:nvSpPr>
        <p:spPr>
          <a:xfrm>
            <a:off x="6126435" y="0"/>
            <a:ext cx="3010309" cy="5143500"/>
          </a:xfrm>
          <a:prstGeom prst="rect">
            <a:avLst/>
          </a:prstGeom>
          <a:solidFill>
            <a:srgbClr val="0B1119">
              <a:alpha val="15000"/>
            </a:srgbClr>
          </a:solidFill>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2026-08-09T03:45:47Z</dcterms:created>
  <dcterms:modified xsi:type="dcterms:W3CDTF">2026-08-09T03:45:47Z</dcterms:modified>
</cp:coreProperties>
</file>