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85800" y="685800"/>
            <a:ext cx="0" cy="5486400"/>
          </a:xfrm>
          <a:prstGeom prst="line">
            <a:avLst/>
          </a:prstGeom>
          <a:noFill/>
          <a:ln w="25400">
            <a:solidFill>
              <a:srgbClr val="C2410C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85800" y="1874520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PROJECT MANAGER BRIEFING  //  DEEP EXCAVATION GOVERNANCE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960120" y="2240280"/>
            <a:ext cx="6766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6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INSIDE AN</a:t>
            </a:r>
            <a:endParaRPr lang="en-US" sz="4200" dirty="0"/>
          </a:p>
          <a:p>
            <a:pPr indent="0" marL="0">
              <a:lnSpc>
                <a:spcPts val="46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ACTIVE EXCAVATION</a:t>
            </a:r>
            <a:endParaRPr lang="en-US" sz="4200" dirty="0"/>
          </a:p>
        </p:txBody>
      </p:sp>
      <p:sp>
        <p:nvSpPr>
          <p:cNvPr id="69" name="Text 67"/>
          <p:cNvSpPr/>
          <p:nvPr/>
        </p:nvSpPr>
        <p:spPr>
          <a:xfrm>
            <a:off x="960120" y="4114800"/>
            <a:ext cx="6309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Temporary-shoring release, concrete-strength verification and simultaneous-operations control.</a:t>
            </a:r>
            <a:endParaRPr lang="en-US" sz="1500" dirty="0"/>
          </a:p>
        </p:txBody>
      </p:sp>
      <p:sp>
        <p:nvSpPr>
          <p:cNvPr id="70" name="Text 68"/>
          <p:cNvSpPr/>
          <p:nvPr/>
        </p:nvSpPr>
        <p:spPr>
          <a:xfrm>
            <a:off x="960120" y="493776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FOUNDATIONS  •  RETAINING WALLS  •  FORMWORK  •  LIFTING  •  DEWATERING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8001000" y="1234440"/>
            <a:ext cx="3520440" cy="438912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SECTION A–A</a:t>
            </a:r>
            <a:endParaRPr lang="en-US" sz="950" dirty="0"/>
          </a:p>
        </p:txBody>
      </p:sp>
      <p:sp>
        <p:nvSpPr>
          <p:cNvPr id="74" name="Shape 72"/>
          <p:cNvSpPr/>
          <p:nvPr/>
        </p:nvSpPr>
        <p:spPr>
          <a:xfrm>
            <a:off x="8321040" y="2240280"/>
            <a:ext cx="288036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9144000" y="2240280"/>
            <a:ext cx="0" cy="228600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0378440" y="2240280"/>
            <a:ext cx="0" cy="228600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9144000" y="4526280"/>
            <a:ext cx="1234440" cy="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9144000" y="274320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9144000" y="356616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321040" y="4023360"/>
            <a:ext cx="2880360" cy="0"/>
          </a:xfrm>
          <a:prstGeom prst="line">
            <a:avLst/>
          </a:prstGeom>
          <a:noFill/>
          <a:ln w="12700">
            <a:solidFill>
              <a:srgbClr val="6A5BD6"/>
            </a:solidFill>
            <a:prstDash val="dash"/>
          </a:ln>
        </p:spPr>
      </p:sp>
      <p:sp>
        <p:nvSpPr>
          <p:cNvPr id="81" name="Text 79"/>
          <p:cNvSpPr/>
          <p:nvPr/>
        </p:nvSpPr>
        <p:spPr>
          <a:xfrm>
            <a:off x="8321040" y="375818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GWL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9144000" y="4846320"/>
            <a:ext cx="123444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144000" y="478231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78440" y="478231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9144000" y="4535424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RETAINED EXCAVATION</a:t>
            </a:r>
            <a:endParaRPr lang="en-US" sz="950" dirty="0"/>
          </a:p>
        </p:txBody>
      </p:sp>
      <p:sp>
        <p:nvSpPr>
          <p:cNvPr id="86" name="Text 84"/>
          <p:cNvSpPr/>
          <p:nvPr/>
        </p:nvSpPr>
        <p:spPr>
          <a:xfrm>
            <a:off x="960120" y="5989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7573975" y="598932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ADOSH-SF v4.0 (July 2024) aligned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09 / PRINCIPAL CONTRACTOR CONTROL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Daily SIMOPS is a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management control.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workface changes every shift. The principal contractor coordinates subcontractors, routes, permits, water control and exclusion zones — not separate method statements.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88036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999232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SHIFT START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999232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Review permits, monitoring, groundwater, weather, pump status, lifts, deliveries, routes and active exclusion zones.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666744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94760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9476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785616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WORK RELEASE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785616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Align earthworks, lifting, formwork, shoring and dewatering leads; freeze incompatible work before it begins.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453128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581144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581144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572000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SUPERVISION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572000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Maintain barriers, banksmen, communication channel, lift discipline and protected escape routes throughout.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239512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367528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36752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358384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HANDOVER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5358384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Transfer released/retained supports, open permits, monitoring holds and outstanding actions in writing.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6025896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DAILY CYCLE</a:t>
            </a:r>
            <a:endParaRPr lang="en-US" sz="950" dirty="0"/>
          </a:p>
        </p:txBody>
      </p:sp>
      <p:sp>
        <p:nvSpPr>
          <p:cNvPr id="93" name="Shape 91"/>
          <p:cNvSpPr/>
          <p:nvPr/>
        </p:nvSpPr>
        <p:spPr>
          <a:xfrm>
            <a:off x="8412480" y="1965960"/>
            <a:ext cx="2697480" cy="475488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540496" y="1965960"/>
            <a:ext cx="2441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SHIFT START — plan &amp; status</a:t>
            </a:r>
            <a:endParaRPr lang="en-US" sz="850" dirty="0"/>
          </a:p>
        </p:txBody>
      </p:sp>
      <p:sp>
        <p:nvSpPr>
          <p:cNvPr id="95" name="Text 93"/>
          <p:cNvSpPr/>
          <p:nvPr/>
        </p:nvSpPr>
        <p:spPr>
          <a:xfrm>
            <a:off x="8412480" y="2423160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96" name="Shape 94"/>
          <p:cNvSpPr/>
          <p:nvPr/>
        </p:nvSpPr>
        <p:spPr>
          <a:xfrm>
            <a:off x="8412480" y="2679192"/>
            <a:ext cx="2697480" cy="475488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8540496" y="2679192"/>
            <a:ext cx="2441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RELEASE — high-risk work</a:t>
            </a:r>
            <a:endParaRPr lang="en-US" sz="850" dirty="0"/>
          </a:p>
        </p:txBody>
      </p:sp>
      <p:sp>
        <p:nvSpPr>
          <p:cNvPr id="98" name="Text 96"/>
          <p:cNvSpPr/>
          <p:nvPr/>
        </p:nvSpPr>
        <p:spPr>
          <a:xfrm>
            <a:off x="8412480" y="3136392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99" name="Shape 97"/>
          <p:cNvSpPr/>
          <p:nvPr/>
        </p:nvSpPr>
        <p:spPr>
          <a:xfrm>
            <a:off x="8412480" y="3392424"/>
            <a:ext cx="2697480" cy="475488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540496" y="3392424"/>
            <a:ext cx="2441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SUPERVISE — routes &amp; zones</a:t>
            </a:r>
            <a:endParaRPr lang="en-US" sz="850" dirty="0"/>
          </a:p>
        </p:txBody>
      </p:sp>
      <p:sp>
        <p:nvSpPr>
          <p:cNvPr id="101" name="Text 99"/>
          <p:cNvSpPr/>
          <p:nvPr/>
        </p:nvSpPr>
        <p:spPr>
          <a:xfrm>
            <a:off x="8412480" y="384962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102" name="Shape 100"/>
          <p:cNvSpPr/>
          <p:nvPr/>
        </p:nvSpPr>
        <p:spPr>
          <a:xfrm>
            <a:off x="8412480" y="4105656"/>
            <a:ext cx="2697480" cy="475488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8540496" y="4105656"/>
            <a:ext cx="2441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HANDOVER — state &amp; holds</a:t>
            </a:r>
            <a:endParaRPr lang="en-US" sz="850" dirty="0"/>
          </a:p>
        </p:txBody>
      </p:sp>
      <p:sp>
        <p:nvSpPr>
          <p:cNvPr id="104" name="Shape 102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8257032" y="470916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Active excavation workface — coordinated shift by shift.</a:t>
            </a:r>
            <a:endParaRPr lang="en-US" sz="1000" dirty="0"/>
          </a:p>
        </p:txBody>
      </p:sp>
      <p:sp>
        <p:nvSpPr>
          <p:cNvPr id="106" name="Shape 104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ADOSH-SF CoP 21.0 Permit to Work  •  principal contractor coordination duties</a:t>
            </a:r>
            <a:endParaRPr lang="en-US" sz="900" dirty="0"/>
          </a:p>
        </p:txBody>
      </p:sp>
      <p:sp>
        <p:nvSpPr>
          <p:cNvPr id="108" name="Text 106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9" name="Text 107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10 / ESCALATION AUTHORITY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24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THE WORK</a:t>
            </a:r>
            <a:endParaRPr lang="en-US" sz="4000" dirty="0"/>
          </a:p>
        </p:txBody>
      </p:sp>
      <p:sp>
        <p:nvSpPr>
          <p:cNvPr id="68" name="Text 66"/>
          <p:cNvSpPr/>
          <p:nvPr/>
        </p:nvSpPr>
        <p:spPr>
          <a:xfrm>
            <a:off x="685800" y="182880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project manager does not need to prove the technical cause before stopping work. An unresolved control failure is sufficient.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697480"/>
            <a:ext cx="10789920" cy="54864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697480"/>
            <a:ext cx="54864" cy="548640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14400" y="284378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T-01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691640" y="2825496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Strength / load path: missing, below-criterion or non-traceable concrete verification; incomplete permanent structural configuration.</a:t>
            </a:r>
            <a:endParaRPr lang="en-US" sz="1050" dirty="0"/>
          </a:p>
        </p:txBody>
      </p:sp>
      <p:sp>
        <p:nvSpPr>
          <p:cNvPr id="73" name="Shape 71"/>
          <p:cNvSpPr/>
          <p:nvPr/>
        </p:nvSpPr>
        <p:spPr>
          <a:xfrm>
            <a:off x="685800" y="3355848"/>
            <a:ext cx="10789920" cy="54864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685800" y="3355848"/>
            <a:ext cx="54864" cy="548640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914400" y="35021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T-02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1691640" y="3483864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Release failure: verbal instruction, missing signatory, expired PTW or a change outside the approved staged sequence.</a:t>
            </a:r>
            <a:endParaRPr lang="en-US" sz="1050" dirty="0"/>
          </a:p>
        </p:txBody>
      </p:sp>
      <p:sp>
        <p:nvSpPr>
          <p:cNvPr id="77" name="Shape 75"/>
          <p:cNvSpPr/>
          <p:nvPr/>
        </p:nvSpPr>
        <p:spPr>
          <a:xfrm>
            <a:off x="685800" y="4014216"/>
            <a:ext cx="10789920" cy="54864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85800" y="4014216"/>
            <a:ext cx="54864" cy="548640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914400" y="4160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T-03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1691640" y="4142232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Monitoring / water: trigger breach, adverse trend, unexpected inflow, failed duty/standby pump or unexplained groundwater change.</a:t>
            </a:r>
            <a:endParaRPr lang="en-US" sz="1050" dirty="0"/>
          </a:p>
        </p:txBody>
      </p:sp>
      <p:sp>
        <p:nvSpPr>
          <p:cNvPr id="81" name="Shape 79"/>
          <p:cNvSpPr/>
          <p:nvPr/>
        </p:nvSpPr>
        <p:spPr>
          <a:xfrm>
            <a:off x="685800" y="4672584"/>
            <a:ext cx="10789920" cy="54864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685800" y="4672584"/>
            <a:ext cx="54864" cy="548640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914400" y="481888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T-04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1691640" y="480060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Support condition: damaged strut, waler, anchor or connection; cracking, bulging or loss of the approved geometry.</a:t>
            </a:r>
            <a:endParaRPr lang="en-US" sz="1050" dirty="0"/>
          </a:p>
        </p:txBody>
      </p:sp>
      <p:sp>
        <p:nvSpPr>
          <p:cNvPr id="85" name="Shape 83"/>
          <p:cNvSpPr/>
          <p:nvPr/>
        </p:nvSpPr>
        <p:spPr>
          <a:xfrm>
            <a:off x="685800" y="5330952"/>
            <a:ext cx="10789920" cy="54864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685800" y="5330952"/>
            <a:ext cx="54864" cy="548640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914400" y="547725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T-05</a:t>
            </a:r>
            <a:endParaRPr lang="en-US" sz="1000" dirty="0"/>
          </a:p>
        </p:txBody>
      </p:sp>
      <p:sp>
        <p:nvSpPr>
          <p:cNvPr id="88" name="Text 86"/>
          <p:cNvSpPr/>
          <p:nvPr/>
        </p:nvSpPr>
        <p:spPr>
          <a:xfrm>
            <a:off x="1691640" y="5458968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SIMOPS failure: lost exclusion zone, lift over an occupied workface, blocked escape route or communication breakdown.</a:t>
            </a:r>
            <a:endParaRPr lang="en-US" sz="1050" dirty="0"/>
          </a:p>
        </p:txBody>
      </p:sp>
      <p:sp>
        <p:nvSpPr>
          <p:cNvPr id="89" name="Text 87"/>
          <p:cNvSpPr/>
          <p:nvPr/>
        </p:nvSpPr>
        <p:spPr>
          <a:xfrm>
            <a:off x="685800" y="59436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1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THE MANAGEMENT DECISION: freeze the affected workface, protect the exclusion zone and obtain engineering review.</a:t>
            </a:r>
            <a:endParaRPr lang="en-US" sz="950" dirty="0"/>
          </a:p>
        </p:txBody>
      </p:sp>
      <p:sp>
        <p:nvSpPr>
          <p:cNvPr id="90" name="Shape 88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3A4356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These events invalidate the current release, permit or SIMOPS arrangement until reassessed</a:t>
            </a:r>
            <a:endParaRPr lang="en-US" sz="900" dirty="0"/>
          </a:p>
        </p:txBody>
      </p:sp>
      <p:sp>
        <p:nvSpPr>
          <p:cNvPr id="92" name="Text 90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3" name="Text 91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85800" y="685800"/>
            <a:ext cx="0" cy="5486400"/>
          </a:xfrm>
          <a:prstGeom prst="line">
            <a:avLst/>
          </a:prstGeom>
          <a:noFill/>
          <a:ln w="25400">
            <a:solidFill>
              <a:srgbClr val="C2410C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85800" y="2011680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CLOSING STANDARD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960120" y="2377440"/>
            <a:ext cx="6766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Release only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on evidence.</a:t>
            </a:r>
            <a:endParaRPr lang="en-US" sz="4000" dirty="0"/>
          </a:p>
        </p:txBody>
      </p:sp>
      <p:sp>
        <p:nvSpPr>
          <p:cNvPr id="69" name="Text 67"/>
          <p:cNvSpPr/>
          <p:nvPr/>
        </p:nvSpPr>
        <p:spPr>
          <a:xfrm>
            <a:off x="960120" y="406908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Safe de-propping is a controlled transfer of load, water pressure and construction risk — not a construction convenience.</a:t>
            </a:r>
            <a:endParaRPr lang="en-US" sz="1400" dirty="0"/>
          </a:p>
        </p:txBody>
      </p:sp>
      <p:sp>
        <p:nvSpPr>
          <p:cNvPr id="70" name="Text 68"/>
          <p:cNvSpPr/>
          <p:nvPr/>
        </p:nvSpPr>
        <p:spPr>
          <a:xfrm>
            <a:off x="960120" y="5029200"/>
            <a:ext cx="6766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950" b="1" spc="12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ENGINEERING DESIGN  +  VERIFIED STRENGTH  +  LIVE MONITORING  +  WRITTEN RELEASE  +  CONTROLLED EXECUTION</a:t>
            </a:r>
            <a:endParaRPr lang="en-US" sz="950" dirty="0"/>
          </a:p>
        </p:txBody>
      </p:sp>
      <p:sp>
        <p:nvSpPr>
          <p:cNvPr id="71" name="Shape 69"/>
          <p:cNvSpPr/>
          <p:nvPr/>
        </p:nvSpPr>
        <p:spPr>
          <a:xfrm>
            <a:off x="8001000" y="1234440"/>
            <a:ext cx="3520440" cy="438912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LOAD TRANSFER</a:t>
            </a:r>
            <a:endParaRPr lang="en-US" sz="950" dirty="0"/>
          </a:p>
        </p:txBody>
      </p:sp>
      <p:sp>
        <p:nvSpPr>
          <p:cNvPr id="74" name="Shape 72"/>
          <p:cNvSpPr/>
          <p:nvPr/>
        </p:nvSpPr>
        <p:spPr>
          <a:xfrm>
            <a:off x="8321040" y="2240280"/>
            <a:ext cx="288036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9144000" y="2240280"/>
            <a:ext cx="0" cy="228600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0378440" y="2240280"/>
            <a:ext cx="0" cy="228600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9144000" y="4526280"/>
            <a:ext cx="1234440" cy="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9144000" y="274320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9144000" y="356616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321040" y="4023360"/>
            <a:ext cx="2880360" cy="0"/>
          </a:xfrm>
          <a:prstGeom prst="line">
            <a:avLst/>
          </a:prstGeom>
          <a:noFill/>
          <a:ln w="12700">
            <a:solidFill>
              <a:srgbClr val="6A5BD6"/>
            </a:solidFill>
            <a:prstDash val="dash"/>
          </a:ln>
        </p:spPr>
      </p:sp>
      <p:sp>
        <p:nvSpPr>
          <p:cNvPr id="81" name="Text 79"/>
          <p:cNvSpPr/>
          <p:nvPr/>
        </p:nvSpPr>
        <p:spPr>
          <a:xfrm>
            <a:off x="8321040" y="375818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GWL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9144000" y="4846320"/>
            <a:ext cx="123444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144000" y="478231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78440" y="478231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9144000" y="4535424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RETAINED EXCAVATION</a:t>
            </a:r>
            <a:endParaRPr lang="en-US" sz="950" dirty="0"/>
          </a:p>
        </p:txBody>
      </p:sp>
      <p:sp>
        <p:nvSpPr>
          <p:cNvPr id="86" name="Shape 84"/>
          <p:cNvSpPr/>
          <p:nvPr/>
        </p:nvSpPr>
        <p:spPr>
          <a:xfrm>
            <a:off x="8257032" y="450799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8257032" y="461772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Temporary support → permanent load path, under written control.</a:t>
            </a:r>
            <a:endParaRPr lang="en-US" sz="1000" dirty="0"/>
          </a:p>
        </p:txBody>
      </p:sp>
      <p:sp>
        <p:nvSpPr>
          <p:cNvPr id="88" name="Text 86"/>
          <p:cNvSpPr/>
          <p:nvPr/>
        </p:nvSpPr>
        <p:spPr>
          <a:xfrm>
            <a:off x="960120" y="598932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PROJECT MANAGER STANDARD: NO EVIDENCE GAP · NO UNCONTROLLED SIMOPS · NO UNSUPPORTED CHANGE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CONTROL CONTINUITY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safety case continues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after concrete begins.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completed pour, base slab or retaining-wall lift does not retire the excavation safety case — it adds a structural-work control layer.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834640"/>
            <a:ext cx="2491740" cy="21488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834640"/>
            <a:ext cx="249174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23544" y="3090672"/>
            <a:ext cx="20162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900" dirty="0"/>
          </a:p>
        </p:txBody>
      </p:sp>
      <p:sp>
        <p:nvSpPr>
          <p:cNvPr id="72" name="Text 70"/>
          <p:cNvSpPr/>
          <p:nvPr/>
        </p:nvSpPr>
        <p:spPr>
          <a:xfrm>
            <a:off x="923544" y="3364992"/>
            <a:ext cx="201625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Shoring</a:t>
            </a:r>
            <a:endParaRPr lang="en-US" sz="1450" dirty="0"/>
          </a:p>
        </p:txBody>
      </p:sp>
      <p:sp>
        <p:nvSpPr>
          <p:cNvPr id="73" name="Text 71"/>
          <p:cNvSpPr/>
          <p:nvPr/>
        </p:nvSpPr>
        <p:spPr>
          <a:xfrm>
            <a:off x="923544" y="3986784"/>
            <a:ext cx="2016252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Maintain the approved support configuration until a staged, written release.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3451860" y="2834640"/>
            <a:ext cx="2491740" cy="21488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3451860" y="2834640"/>
            <a:ext cx="249174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3689604" y="3090672"/>
            <a:ext cx="20162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3689604" y="3364992"/>
            <a:ext cx="201625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Dewatering</a:t>
            </a:r>
            <a:endParaRPr lang="en-US" sz="1450" dirty="0"/>
          </a:p>
        </p:txBody>
      </p:sp>
      <p:sp>
        <p:nvSpPr>
          <p:cNvPr id="78" name="Text 76"/>
          <p:cNvSpPr/>
          <p:nvPr/>
        </p:nvSpPr>
        <p:spPr>
          <a:xfrm>
            <a:off x="3689604" y="3986784"/>
            <a:ext cx="2016252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Keep duty/standby resilience and groundwater control operational.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217920" y="2834640"/>
            <a:ext cx="2491740" cy="21488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217920" y="2834640"/>
            <a:ext cx="249174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455664" y="3090672"/>
            <a:ext cx="20162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6455664" y="3364992"/>
            <a:ext cx="201625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Monitoring</a:t>
            </a:r>
            <a:endParaRPr lang="en-US" sz="1450" dirty="0"/>
          </a:p>
        </p:txBody>
      </p:sp>
      <p:sp>
        <p:nvSpPr>
          <p:cNvPr id="83" name="Text 81"/>
          <p:cNvSpPr/>
          <p:nvPr/>
        </p:nvSpPr>
        <p:spPr>
          <a:xfrm>
            <a:off x="6455664" y="3986784"/>
            <a:ext cx="2016252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Continue trend review through each pour, lift and support change.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8983980" y="2834640"/>
            <a:ext cx="2491740" cy="21488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983980" y="2834640"/>
            <a:ext cx="249174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221724" y="3090672"/>
            <a:ext cx="20162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900" dirty="0"/>
          </a:p>
        </p:txBody>
      </p:sp>
      <p:sp>
        <p:nvSpPr>
          <p:cNvPr id="87" name="Text 85"/>
          <p:cNvSpPr/>
          <p:nvPr/>
        </p:nvSpPr>
        <p:spPr>
          <a:xfrm>
            <a:off x="9221724" y="3364992"/>
            <a:ext cx="201625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PTW / SIMOPS</a:t>
            </a:r>
            <a:endParaRPr lang="en-US" sz="1450" dirty="0"/>
          </a:p>
        </p:txBody>
      </p:sp>
      <p:sp>
        <p:nvSpPr>
          <p:cNvPr id="88" name="Text 86"/>
          <p:cNvSpPr/>
          <p:nvPr/>
        </p:nvSpPr>
        <p:spPr>
          <a:xfrm>
            <a:off x="9221724" y="3986784"/>
            <a:ext cx="2016252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Revalidate the excavation permit and control work interfaces every shift.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5257800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5257800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941832" y="5367528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MANAGEMENT RULE</a:t>
            </a:r>
            <a:endParaRPr lang="en-US" sz="1050" dirty="0"/>
          </a:p>
        </p:txBody>
      </p:sp>
      <p:sp>
        <p:nvSpPr>
          <p:cNvPr id="92" name="Text 90"/>
          <p:cNvSpPr/>
          <p:nvPr/>
        </p:nvSpPr>
        <p:spPr>
          <a:xfrm>
            <a:off x="941832" y="5623560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Permanent works complement — never automatically replace — temporary works. The workface remains a retained excavation.</a:t>
            </a:r>
            <a:endParaRPr lang="en-US" sz="1050" dirty="0"/>
          </a:p>
        </p:txBody>
      </p:sp>
      <p:sp>
        <p:nvSpPr>
          <p:cNvPr id="93" name="Shape 91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ADOSH-SF CoP 40.0 Excavation &amp; Trenching  •  CoP 21.0 Permit to Work  •  CoP 26.0 Scaffolding</a:t>
            </a:r>
            <a:endParaRPr lang="en-US" sz="900" dirty="0"/>
          </a:p>
        </p:txBody>
      </p:sp>
      <p:sp>
        <p:nvSpPr>
          <p:cNvPr id="95" name="Text 93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6" name="Text 94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STRENGTH VERIFICATION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 generic strength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percentage releases support.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“70%” or “75%” is not a UAE-wide de-propping rule. Required stage strength = approved design load path + load combination.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78892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91693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91693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907792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SET BY DESIGN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907792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structural engineer and temporary-works designer define the strength required for the named support-removal stage.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575304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03320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0332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694176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VERIFY THE POUR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694176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Traceable laboratory cube results against the engineer's acceptance criterion; alternate evidence needs written engineering acceptance.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361688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489704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489704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480560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WHOLE LOAD PATH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480560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Connections, geometry, groundwater/uplift condition and retained support must match the stage calculation.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148072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276088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27608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266944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ISSUE RELEASE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5266944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Only the completed evidence pack enables the formal staged instruction to change the temporary system.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5934456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LOAD TRANSFER</a:t>
            </a:r>
            <a:endParaRPr lang="en-US" sz="950" dirty="0"/>
          </a:p>
        </p:txBody>
      </p:sp>
      <p:sp>
        <p:nvSpPr>
          <p:cNvPr id="93" name="Shape 91"/>
          <p:cNvSpPr/>
          <p:nvPr/>
        </p:nvSpPr>
        <p:spPr>
          <a:xfrm>
            <a:off x="8458200" y="2057400"/>
            <a:ext cx="2606040" cy="457200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458200" y="2112264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5A66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PERMANENT SLAB</a:t>
            </a:r>
            <a:endParaRPr lang="en-US" sz="850" dirty="0"/>
          </a:p>
        </p:txBody>
      </p:sp>
      <p:sp>
        <p:nvSpPr>
          <p:cNvPr id="95" name="Shape 93"/>
          <p:cNvSpPr/>
          <p:nvPr/>
        </p:nvSpPr>
        <p:spPr>
          <a:xfrm>
            <a:off x="8732520" y="2514600"/>
            <a:ext cx="0" cy="128016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789920" y="2514600"/>
            <a:ext cx="0" cy="128016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8732520" y="3063240"/>
            <a:ext cx="2057400" cy="0"/>
          </a:xfrm>
          <a:prstGeom prst="line">
            <a:avLst/>
          </a:prstGeom>
          <a:noFill/>
          <a:ln w="17780">
            <a:solidFill>
              <a:srgbClr val="C2410C"/>
            </a:solidFill>
            <a:prstDash val="dash"/>
          </a:ln>
        </p:spPr>
      </p:sp>
      <p:sp>
        <p:nvSpPr>
          <p:cNvPr id="98" name="Text 96"/>
          <p:cNvSpPr/>
          <p:nvPr/>
        </p:nvSpPr>
        <p:spPr>
          <a:xfrm>
            <a:off x="8458200" y="311810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STRUT (STAGED RELEASE)</a:t>
            </a:r>
            <a:endParaRPr lang="en-US" sz="800" dirty="0"/>
          </a:p>
        </p:txBody>
      </p:sp>
      <p:sp>
        <p:nvSpPr>
          <p:cNvPr id="99" name="Shape 97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257032" y="470916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CoP 40.0: required design strength; normal verification by laboratory cube testing.</a:t>
            </a:r>
            <a:endParaRPr lang="en-US" sz="1000" dirty="0"/>
          </a:p>
        </p:txBody>
      </p:sp>
      <p:sp>
        <p:nvSpPr>
          <p:cNvPr id="101" name="Shape 99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ADOSH-SF CoP 40.0  •  Dubai Administrative Resolution No. 37 of 2021, Article 57</a:t>
            </a:r>
            <a:endParaRPr lang="en-US" sz="900" dirty="0"/>
          </a:p>
        </p:txBody>
      </p:sp>
      <p:sp>
        <p:nvSpPr>
          <p:cNvPr id="103" name="Text 101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4" name="Text 102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STAGED RELEASE PROTOCOL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Seven evidence gates.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One controlled release.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All gates must be accepted for the same location, support element and construction stage before the temporary system changes.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788920"/>
            <a:ext cx="5257800" cy="69494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788920"/>
            <a:ext cx="54864" cy="694944"/>
          </a:xfrm>
          <a:prstGeom prst="rect">
            <a:avLst/>
          </a:prstGeom>
          <a:solidFill>
            <a:srgbClr val="6A5BD6"/>
          </a:solidFill>
          <a:ln w="12700">
            <a:solidFill>
              <a:srgbClr val="6A5BD6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886968" y="2898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508760" y="2871216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LOAD-TRANSFER DESIGN</a:t>
            </a:r>
            <a:endParaRPr lang="en-US" sz="1150" dirty="0"/>
          </a:p>
        </p:txBody>
      </p:sp>
      <p:sp>
        <p:nvSpPr>
          <p:cNvPr id="73" name="Text 71"/>
          <p:cNvSpPr/>
          <p:nvPr/>
        </p:nvSpPr>
        <p:spPr>
          <a:xfrm>
            <a:off x="1508760" y="3127248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Approved temporary-works sequence and permanent load path.</a:t>
            </a:r>
            <a:endParaRPr lang="en-US" sz="950" dirty="0"/>
          </a:p>
        </p:txBody>
      </p:sp>
      <p:sp>
        <p:nvSpPr>
          <p:cNvPr id="74" name="Shape 72"/>
          <p:cNvSpPr/>
          <p:nvPr/>
        </p:nvSpPr>
        <p:spPr>
          <a:xfrm>
            <a:off x="6172200" y="2788920"/>
            <a:ext cx="5257800" cy="69494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172200" y="2788920"/>
            <a:ext cx="54864" cy="694944"/>
          </a:xfrm>
          <a:prstGeom prst="rect">
            <a:avLst/>
          </a:prstGeom>
          <a:solidFill>
            <a:srgbClr val="6A5BD6"/>
          </a:solidFill>
          <a:ln w="12700">
            <a:solidFill>
              <a:srgbClr val="6A5BD6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373368" y="2898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6995160" y="2871216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CONCRETE STRENGTH</a:t>
            </a:r>
            <a:endParaRPr lang="en-US" sz="1150" dirty="0"/>
          </a:p>
        </p:txBody>
      </p:sp>
      <p:sp>
        <p:nvSpPr>
          <p:cNvPr id="78" name="Text 76"/>
          <p:cNvSpPr/>
          <p:nvPr/>
        </p:nvSpPr>
        <p:spPr>
          <a:xfrm>
            <a:off x="6995160" y="3127248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Traceable laboratory verification against the stage criterion.</a:t>
            </a:r>
            <a:endParaRPr lang="en-US" sz="950" dirty="0"/>
          </a:p>
        </p:txBody>
      </p:sp>
      <p:sp>
        <p:nvSpPr>
          <p:cNvPr id="79" name="Shape 77"/>
          <p:cNvSpPr/>
          <p:nvPr/>
        </p:nvSpPr>
        <p:spPr>
          <a:xfrm>
            <a:off x="685800" y="3611880"/>
            <a:ext cx="5257800" cy="69494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3611880"/>
            <a:ext cx="54864" cy="694944"/>
          </a:xfrm>
          <a:prstGeom prst="rect">
            <a:avLst/>
          </a:prstGeom>
          <a:solidFill>
            <a:srgbClr val="6A5BD6"/>
          </a:solidFill>
          <a:ln w="12700">
            <a:solidFill>
              <a:srgbClr val="6A5BD6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86968" y="372160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508760" y="3694176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PERMANENT WORKS</a:t>
            </a:r>
            <a:endParaRPr lang="en-US" sz="1150" dirty="0"/>
          </a:p>
        </p:txBody>
      </p:sp>
      <p:sp>
        <p:nvSpPr>
          <p:cNvPr id="83" name="Text 81"/>
          <p:cNvSpPr/>
          <p:nvPr/>
        </p:nvSpPr>
        <p:spPr>
          <a:xfrm>
            <a:off x="1508760" y="3950208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Connections, geometry, waterstops and configuration complete.</a:t>
            </a:r>
            <a:endParaRPr lang="en-US" sz="950" dirty="0"/>
          </a:p>
        </p:txBody>
      </p:sp>
      <p:sp>
        <p:nvSpPr>
          <p:cNvPr id="84" name="Shape 82"/>
          <p:cNvSpPr/>
          <p:nvPr/>
        </p:nvSpPr>
        <p:spPr>
          <a:xfrm>
            <a:off x="6172200" y="3611880"/>
            <a:ext cx="5257800" cy="69494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172200" y="3611880"/>
            <a:ext cx="54864" cy="694944"/>
          </a:xfrm>
          <a:prstGeom prst="rect">
            <a:avLst/>
          </a:prstGeom>
          <a:solidFill>
            <a:srgbClr val="6A5BD6"/>
          </a:solidFill>
          <a:ln w="12700">
            <a:solidFill>
              <a:srgbClr val="6A5BD6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373368" y="372160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6995160" y="3694176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WATER CONTROL</a:t>
            </a:r>
            <a:endParaRPr lang="en-US" sz="1150" dirty="0"/>
          </a:p>
        </p:txBody>
      </p:sp>
      <p:sp>
        <p:nvSpPr>
          <p:cNvPr id="88" name="Text 86"/>
          <p:cNvSpPr/>
          <p:nvPr/>
        </p:nvSpPr>
        <p:spPr>
          <a:xfrm>
            <a:off x="6995160" y="3950208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Dewatering resilience, groundwater status, no uncontrolled inflow.</a:t>
            </a:r>
            <a:endParaRPr lang="en-US" sz="950" dirty="0"/>
          </a:p>
        </p:txBody>
      </p:sp>
      <p:sp>
        <p:nvSpPr>
          <p:cNvPr id="89" name="Shape 87"/>
          <p:cNvSpPr/>
          <p:nvPr/>
        </p:nvSpPr>
        <p:spPr>
          <a:xfrm>
            <a:off x="685800" y="4434840"/>
            <a:ext cx="5257800" cy="69494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4434840"/>
            <a:ext cx="54864" cy="694944"/>
          </a:xfrm>
          <a:prstGeom prst="rect">
            <a:avLst/>
          </a:prstGeom>
          <a:solidFill>
            <a:srgbClr val="6A5BD6"/>
          </a:solidFill>
          <a:ln w="12700">
            <a:solidFill>
              <a:srgbClr val="6A5BD6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886968" y="454456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G05</a:t>
            </a:r>
            <a:endParaRPr lang="en-US" sz="1000" dirty="0"/>
          </a:p>
        </p:txBody>
      </p:sp>
      <p:sp>
        <p:nvSpPr>
          <p:cNvPr id="92" name="Text 90"/>
          <p:cNvSpPr/>
          <p:nvPr/>
        </p:nvSpPr>
        <p:spPr>
          <a:xfrm>
            <a:off x="1508760" y="4517136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MONITORING RESPONSE</a:t>
            </a:r>
            <a:endParaRPr lang="en-US" sz="1150" dirty="0"/>
          </a:p>
        </p:txBody>
      </p:sp>
      <p:sp>
        <p:nvSpPr>
          <p:cNvPr id="93" name="Text 91"/>
          <p:cNvSpPr/>
          <p:nvPr/>
        </p:nvSpPr>
        <p:spPr>
          <a:xfrm>
            <a:off x="1508760" y="4773168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Acceptable trends; no unresolved movement or inspection concern.</a:t>
            </a:r>
            <a:endParaRPr lang="en-US" sz="950" dirty="0"/>
          </a:p>
        </p:txBody>
      </p:sp>
      <p:sp>
        <p:nvSpPr>
          <p:cNvPr id="94" name="Shape 92"/>
          <p:cNvSpPr/>
          <p:nvPr/>
        </p:nvSpPr>
        <p:spPr>
          <a:xfrm>
            <a:off x="6172200" y="4434840"/>
            <a:ext cx="5257800" cy="69494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6172200" y="4434840"/>
            <a:ext cx="54864" cy="694944"/>
          </a:xfrm>
          <a:prstGeom prst="rect">
            <a:avLst/>
          </a:prstGeom>
          <a:solidFill>
            <a:srgbClr val="6A5BD6"/>
          </a:solidFill>
          <a:ln w="12700">
            <a:solidFill>
              <a:srgbClr val="6A5BD6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373368" y="454456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G06</a:t>
            </a:r>
            <a:endParaRPr lang="en-US" sz="1000" dirty="0"/>
          </a:p>
        </p:txBody>
      </p:sp>
      <p:sp>
        <p:nvSpPr>
          <p:cNvPr id="97" name="Text 95"/>
          <p:cNvSpPr/>
          <p:nvPr/>
        </p:nvSpPr>
        <p:spPr>
          <a:xfrm>
            <a:off x="6995160" y="4517136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SIMOPS READINESS</a:t>
            </a:r>
            <a:endParaRPr lang="en-US" sz="1150" dirty="0"/>
          </a:p>
        </p:txBody>
      </p:sp>
      <p:sp>
        <p:nvSpPr>
          <p:cNvPr id="98" name="Text 96"/>
          <p:cNvSpPr/>
          <p:nvPr/>
        </p:nvSpPr>
        <p:spPr>
          <a:xfrm>
            <a:off x="6995160" y="4773168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Method, lift/exclusion plan, briefing and emergency arrangements.</a:t>
            </a:r>
            <a:endParaRPr lang="en-US" sz="950" dirty="0"/>
          </a:p>
        </p:txBody>
      </p:sp>
      <p:sp>
        <p:nvSpPr>
          <p:cNvPr id="99" name="Shape 97"/>
          <p:cNvSpPr/>
          <p:nvPr/>
        </p:nvSpPr>
        <p:spPr>
          <a:xfrm>
            <a:off x="685800" y="5257800"/>
            <a:ext cx="5257800" cy="69494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685800" y="5257800"/>
            <a:ext cx="54864" cy="694944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886968" y="536752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G07</a:t>
            </a:r>
            <a:endParaRPr lang="en-US" sz="1000" dirty="0"/>
          </a:p>
        </p:txBody>
      </p:sp>
      <p:sp>
        <p:nvSpPr>
          <p:cNvPr id="102" name="Text 100"/>
          <p:cNvSpPr/>
          <p:nvPr/>
        </p:nvSpPr>
        <p:spPr>
          <a:xfrm>
            <a:off x="1508760" y="5340096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WRITTEN RELEASE</a:t>
            </a:r>
            <a:endParaRPr lang="en-US" sz="1150" dirty="0"/>
          </a:p>
        </p:txBody>
      </p:sp>
      <p:sp>
        <p:nvSpPr>
          <p:cNvPr id="103" name="Text 101"/>
          <p:cNvSpPr/>
          <p:nvPr/>
        </p:nvSpPr>
        <p:spPr>
          <a:xfrm>
            <a:off x="1508760" y="5596128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Named stage instruction, authorised signatories, revalidated permit.</a:t>
            </a:r>
            <a:endParaRPr lang="en-US" sz="950" dirty="0"/>
          </a:p>
        </p:txBody>
      </p:sp>
      <p:sp>
        <p:nvSpPr>
          <p:cNvPr id="104" name="Text 102"/>
          <p:cNvSpPr/>
          <p:nvPr/>
        </p:nvSpPr>
        <p:spPr>
          <a:xfrm>
            <a:off x="6263640" y="5760720"/>
            <a:ext cx="5257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1200"/>
              </a:lnSpc>
              <a:buNone/>
            </a:pPr>
            <a:r>
              <a:rPr lang="en-US" sz="900" b="1" spc="12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RELEASE ONLY WHEN THE SYSTEM IS READY  //  DESIGN · STRENGTH · WATER · MONITORING · PERMIT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3A4356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Stage release protocol — all seven gates, same location and stage</a:t>
            </a:r>
            <a:endParaRPr lang="en-US" sz="900" dirty="0"/>
          </a:p>
        </p:txBody>
      </p:sp>
      <p:sp>
        <p:nvSpPr>
          <p:cNvPr id="107" name="Text 105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8" name="Text 106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 / EVIDENCE GATE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defensible release pack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leaves no doubt.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change to a strut, anchor or temporary shoring element is authorised only when each record is traceable, current and reviewed by the named technical authority.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6517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7797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7797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770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STAGE CALCULATION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7706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Approved load-transfer sequence, retained support and required stage strength.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1089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2369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2369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2278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CONCRETE CERTIFICATE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2278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Laboratory cube result linked to the actual pour, mix, sample and design-stage criterion.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35661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36941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36941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36850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ITP / QUALITY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36850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Complete reinforcement, connections, waterstops and structural configuration.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40233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41513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41513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41422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MONITORING STATEMENT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41422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Current inclinometer, piezometer and visual inspection status; no unresolved trigger.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44805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46085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685800" y="46085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</a:t>
            </a:r>
            <a:endParaRPr lang="en-US" sz="1000" dirty="0"/>
          </a:p>
        </p:txBody>
      </p:sp>
      <p:sp>
        <p:nvSpPr>
          <p:cNvPr id="92" name="Text 90"/>
          <p:cNvSpPr/>
          <p:nvPr/>
        </p:nvSpPr>
        <p:spPr>
          <a:xfrm>
            <a:off x="1252728" y="45994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WATER &amp; SHORING</a:t>
            </a:r>
            <a:endParaRPr lang="en-US" sz="1200" dirty="0"/>
          </a:p>
        </p:txBody>
      </p:sp>
      <p:sp>
        <p:nvSpPr>
          <p:cNvPr id="93" name="Text 91"/>
          <p:cNvSpPr/>
          <p:nvPr/>
        </p:nvSpPr>
        <p:spPr>
          <a:xfrm>
            <a:off x="3264408" y="45994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Dewatering resilience, groundwater condition and support-system inspection accepted.</a:t>
            </a:r>
            <a:endParaRPr lang="en-US" sz="1050" dirty="0"/>
          </a:p>
        </p:txBody>
      </p:sp>
      <p:sp>
        <p:nvSpPr>
          <p:cNvPr id="94" name="Shape 92"/>
          <p:cNvSpPr/>
          <p:nvPr/>
        </p:nvSpPr>
        <p:spPr>
          <a:xfrm>
            <a:off x="685800" y="49377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685800" y="50657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85800" y="50657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</a:t>
            </a:r>
            <a:endParaRPr lang="en-US" sz="1000" dirty="0"/>
          </a:p>
        </p:txBody>
      </p:sp>
      <p:sp>
        <p:nvSpPr>
          <p:cNvPr id="97" name="Text 95"/>
          <p:cNvSpPr/>
          <p:nvPr/>
        </p:nvSpPr>
        <p:spPr>
          <a:xfrm>
            <a:off x="1252728" y="5056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METHOD &amp; RELEASE</a:t>
            </a:r>
            <a:endParaRPr lang="en-US" sz="1200" dirty="0"/>
          </a:p>
        </p:txBody>
      </p:sp>
      <p:sp>
        <p:nvSpPr>
          <p:cNvPr id="98" name="Text 96"/>
          <p:cNvSpPr/>
          <p:nvPr/>
        </p:nvSpPr>
        <p:spPr>
          <a:xfrm>
            <a:off x="3264408" y="50566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Removal sequence, lift/exclusion plan, PTW revalidation and signed staged instruction.</a:t>
            </a:r>
            <a:endParaRPr lang="en-US" sz="1050" dirty="0"/>
          </a:p>
        </p:txBody>
      </p:sp>
      <p:sp>
        <p:nvSpPr>
          <p:cNvPr id="99" name="Shape 97"/>
          <p:cNvSpPr/>
          <p:nvPr/>
        </p:nvSpPr>
        <p:spPr>
          <a:xfrm>
            <a:off x="685800" y="53949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685800" y="5440680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685800" y="5440680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941832" y="5550408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NO-GO</a:t>
            </a:r>
            <a:endParaRPr lang="en-US" sz="1050" dirty="0"/>
          </a:p>
        </p:txBody>
      </p:sp>
      <p:sp>
        <p:nvSpPr>
          <p:cNvPr id="103" name="Text 101"/>
          <p:cNvSpPr/>
          <p:nvPr/>
        </p:nvSpPr>
        <p:spPr>
          <a:xfrm>
            <a:off x="941832" y="5806440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missing record is a hold — not an administrative delay to be waived on site.</a:t>
            </a:r>
            <a:endParaRPr lang="en-US" sz="1050" dirty="0"/>
          </a:p>
        </p:txBody>
      </p:sp>
      <p:sp>
        <p:nvSpPr>
          <p:cNvPr id="104" name="Shape 102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Auditable sign-off pack — traceable to pour, element, stage and signatory</a:t>
            </a:r>
            <a:endParaRPr lang="en-US" sz="900" dirty="0"/>
          </a:p>
        </p:txBody>
      </p:sp>
      <p:sp>
        <p:nvSpPr>
          <p:cNvPr id="106" name="Text 104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7" name="Text 105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 / DUBAI — ARTICLE 57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180"/>
              </a:lnSpc>
              <a:buNone/>
            </a:pPr>
            <a:r>
              <a:rPr lang="en-US" sz="30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Anchors move only on written</a:t>
            </a:r>
            <a:endParaRPr lang="en-US" sz="3000" dirty="0"/>
          </a:p>
          <a:p>
            <a:pPr indent="0" marL="0">
              <a:lnSpc>
                <a:spcPts val="3180"/>
              </a:lnSpc>
              <a:buNone/>
            </a:pPr>
            <a:r>
              <a:rPr lang="en-US" sz="30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consultant consent.</a:t>
            </a:r>
            <a:endParaRPr lang="en-US" sz="30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Dubai requires anchor removal on site only after the consultant's written consent. No verbal release. No expired permit. No support change before monitoring and dewatering condition is accepted.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310896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32369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32369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322783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RECORD MOVEMENT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3227832"/>
            <a:ext cx="4096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Maintain deflection and other measured parameters on site using inclinometers or equivalent devices.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93192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405993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405993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405079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MONITOR CONTINUOUSLY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4050792"/>
            <a:ext cx="4096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Contractor and consultant follow shoring behaviour through the construction sequence.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75488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88289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88289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87375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CONTROL SURCHARGE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873752"/>
            <a:ext cx="4096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Heavy equipment, loading/unloading and material storage must not impair the shoring system.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57784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MONITOR → DECIDE</a:t>
            </a:r>
            <a:endParaRPr lang="en-US" sz="950" dirty="0"/>
          </a:p>
        </p:txBody>
      </p:sp>
      <p:sp>
        <p:nvSpPr>
          <p:cNvPr id="88" name="Shape 86"/>
          <p:cNvSpPr/>
          <p:nvPr/>
        </p:nvSpPr>
        <p:spPr>
          <a:xfrm>
            <a:off x="8412480" y="1965960"/>
            <a:ext cx="2697480" cy="457200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8412480" y="196596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MONITORING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8412480" y="2423160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91" name="Shape 89"/>
          <p:cNvSpPr/>
          <p:nvPr/>
        </p:nvSpPr>
        <p:spPr>
          <a:xfrm>
            <a:off x="8412480" y="2679192"/>
            <a:ext cx="2697480" cy="457200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412480" y="2679192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ENGINEERING DECISION</a:t>
            </a:r>
            <a:endParaRPr lang="en-US" sz="900" dirty="0"/>
          </a:p>
        </p:txBody>
      </p:sp>
      <p:sp>
        <p:nvSpPr>
          <p:cNvPr id="93" name="Text 91"/>
          <p:cNvSpPr/>
          <p:nvPr/>
        </p:nvSpPr>
        <p:spPr>
          <a:xfrm>
            <a:off x="8412480" y="3136392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94" name="Shape 92"/>
          <p:cNvSpPr/>
          <p:nvPr/>
        </p:nvSpPr>
        <p:spPr>
          <a:xfrm>
            <a:off x="8412480" y="3392424"/>
            <a:ext cx="2697480" cy="457200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8412480" y="3392424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WRITTEN CONSENT</a:t>
            </a:r>
            <a:endParaRPr lang="en-US" sz="900" dirty="0"/>
          </a:p>
        </p:txBody>
      </p:sp>
      <p:sp>
        <p:nvSpPr>
          <p:cNvPr id="96" name="Text 94"/>
          <p:cNvSpPr/>
          <p:nvPr/>
        </p:nvSpPr>
        <p:spPr>
          <a:xfrm>
            <a:off x="8412480" y="384962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97" name="Shape 95"/>
          <p:cNvSpPr/>
          <p:nvPr/>
        </p:nvSpPr>
        <p:spPr>
          <a:xfrm>
            <a:off x="8412480" y="4105656"/>
            <a:ext cx="2697480" cy="457200"/>
          </a:xfrm>
          <a:prstGeom prst="rect">
            <a:avLst/>
          </a:prstGeom>
          <a:solidFill>
            <a:srgbClr val="3B2FA6"/>
          </a:solidFill>
          <a:ln w="12700">
            <a:solidFill>
              <a:srgbClr val="3B2FA6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412480" y="4105656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RELEASE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257032" y="470916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Source: Dubai bylaw concerning building requirements &amp; specifications — Article 57.</a:t>
            </a:r>
            <a:endParaRPr lang="en-US" sz="1000" dirty="0"/>
          </a:p>
        </p:txBody>
      </p:sp>
      <p:sp>
        <p:nvSpPr>
          <p:cNvPr id="101" name="Shape 99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Dubai Administrative Resolution No. 37 of 2021 — Article 57</a:t>
            </a:r>
            <a:endParaRPr lang="en-US" sz="900" dirty="0"/>
          </a:p>
        </p:txBody>
      </p:sp>
      <p:sp>
        <p:nvSpPr>
          <p:cNvPr id="103" name="Text 101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4" name="Text 102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/ CONTROLLED SUPPORT CHANGE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Strut removal is an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exclusive work zone.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controlled support change is not compatible with normal production work. The removal sequence takes priority over schedule pressure.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88036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999232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FREEZE WORK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999232"/>
            <a:ext cx="40965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earthmoving, lifting, formwork, rebar, concrete placing and non-essential maintenance in the influence zone.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74904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87705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87705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867912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ESSENTIAL CREW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867912"/>
            <a:ext cx="40965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Controlled removal crew, monitoring personnel, appointed supervisor and emergency standby only.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61772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74573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74573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736592"/>
            <a:ext cx="1920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AUTHORITY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736592"/>
            <a:ext cx="40965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for water ingress, unexpected movement, damaged support, lost exclusion or communication failure.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48640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32120"/>
            <a:ext cx="676656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685800" y="5532120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941832" y="5641848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ABSOLUTE</a:t>
            </a:r>
            <a:endParaRPr lang="en-US" sz="1050" dirty="0"/>
          </a:p>
        </p:txBody>
      </p:sp>
      <p:sp>
        <p:nvSpPr>
          <p:cNvPr id="88" name="Text 86"/>
          <p:cNvSpPr/>
          <p:nvPr/>
        </p:nvSpPr>
        <p:spPr>
          <a:xfrm>
            <a:off x="941832" y="5897880"/>
            <a:ext cx="6254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 verbal release. No concurrent production work. No exception for programme pressure.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EXCLUSION PLAN</a:t>
            </a:r>
            <a:endParaRPr lang="en-US" sz="950" dirty="0"/>
          </a:p>
        </p:txBody>
      </p:sp>
      <p:sp>
        <p:nvSpPr>
          <p:cNvPr id="92" name="Shape 90"/>
          <p:cNvSpPr/>
          <p:nvPr/>
        </p:nvSpPr>
        <p:spPr>
          <a:xfrm>
            <a:off x="8366760" y="1965960"/>
            <a:ext cx="2788920" cy="1920240"/>
          </a:xfrm>
          <a:prstGeom prst="rect">
            <a:avLst/>
          </a:prstGeom>
          <a:ln w="12700">
            <a:solidFill>
              <a:srgbClr val="C2410C"/>
            </a:solidFill>
            <a:prstDash val="dash"/>
          </a:ln>
        </p:spPr>
      </p:sp>
      <p:sp>
        <p:nvSpPr>
          <p:cNvPr id="93" name="Text 91"/>
          <p:cNvSpPr/>
          <p:nvPr/>
        </p:nvSpPr>
        <p:spPr>
          <a:xfrm>
            <a:off x="8366760" y="2075688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EXCLUSIVE STRUT-REMOVAL ZONE</a:t>
            </a:r>
            <a:endParaRPr lang="en-US" sz="850" dirty="0"/>
          </a:p>
        </p:txBody>
      </p:sp>
      <p:sp>
        <p:nvSpPr>
          <p:cNvPr id="94" name="Text 92"/>
          <p:cNvSpPr/>
          <p:nvPr/>
        </p:nvSpPr>
        <p:spPr>
          <a:xfrm>
            <a:off x="8595360" y="24688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6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× EARTHMOVING</a:t>
            </a:r>
            <a:endParaRPr lang="en-US" sz="950" dirty="0"/>
          </a:p>
        </p:txBody>
      </p:sp>
      <p:sp>
        <p:nvSpPr>
          <p:cNvPr id="95" name="Text 93"/>
          <p:cNvSpPr/>
          <p:nvPr/>
        </p:nvSpPr>
        <p:spPr>
          <a:xfrm>
            <a:off x="8595360" y="283464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6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× LIFTING</a:t>
            </a:r>
            <a:endParaRPr lang="en-US" sz="950" dirty="0"/>
          </a:p>
        </p:txBody>
      </p:sp>
      <p:sp>
        <p:nvSpPr>
          <p:cNvPr id="96" name="Text 94"/>
          <p:cNvSpPr/>
          <p:nvPr/>
        </p:nvSpPr>
        <p:spPr>
          <a:xfrm>
            <a:off x="8595360" y="32004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6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× FORMWORK / POUR</a:t>
            </a:r>
            <a:endParaRPr lang="en-US" sz="950" dirty="0"/>
          </a:p>
        </p:txBody>
      </p:sp>
      <p:sp>
        <p:nvSpPr>
          <p:cNvPr id="97" name="Text 95"/>
          <p:cNvSpPr/>
          <p:nvPr/>
        </p:nvSpPr>
        <p:spPr>
          <a:xfrm>
            <a:off x="8366760" y="402336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00"/>
              </a:lnSpc>
              <a:buNone/>
            </a:pPr>
            <a:r>
              <a:rPr lang="en-US" sz="850" b="1" dirty="0">
                <a:solidFill>
                  <a:srgbClr val="3B2FA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● CONTROLLED CREW + MONITORING + EMERGENCY STANDBY</a:t>
            </a:r>
            <a:endParaRPr lang="en-US" sz="850" dirty="0"/>
          </a:p>
        </p:txBody>
      </p:sp>
      <p:sp>
        <p:nvSpPr>
          <p:cNvPr id="98" name="Shape 96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8257032" y="470916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Temporary-works designer sequence governs the order of removal.</a:t>
            </a:r>
            <a:endParaRPr lang="en-US" sz="1000" dirty="0"/>
          </a:p>
        </p:txBody>
      </p:sp>
      <p:sp>
        <p:nvSpPr>
          <p:cNvPr id="100" name="Shape 98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ADOSH-SF CoP 40.0  •  CoP 21.0 Permit to Work  •  CoP 34.0 Cranes &amp; Lifting</a:t>
            </a:r>
            <a:endParaRPr lang="en-US" sz="900" dirty="0"/>
          </a:p>
        </p:txBody>
      </p:sp>
      <p:sp>
        <p:nvSpPr>
          <p:cNvPr id="102" name="Text 100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3" name="Text 101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07 / SIMOPS SEPARATION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Separate people, plant and loads.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Internal formwork and reinforcement work cannot share uncontrolled space with earthmoving, crane operations or suspended loads.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880360"/>
            <a:ext cx="3413760" cy="228600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880360"/>
            <a:ext cx="3413760" cy="50292"/>
          </a:xfrm>
          <a:prstGeom prst="rect">
            <a:avLst/>
          </a:prstGeom>
          <a:solidFill>
            <a:srgbClr val="6A5BD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23544" y="313639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ZONE 01</a:t>
            </a:r>
            <a:endParaRPr lang="en-US" sz="900" dirty="0"/>
          </a:p>
        </p:txBody>
      </p:sp>
      <p:sp>
        <p:nvSpPr>
          <p:cNvPr id="72" name="Text 70"/>
          <p:cNvSpPr/>
          <p:nvPr/>
        </p:nvSpPr>
        <p:spPr>
          <a:xfrm>
            <a:off x="923544" y="341071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People route</a:t>
            </a:r>
            <a:endParaRPr lang="en-US" sz="1450" dirty="0"/>
          </a:p>
        </p:txBody>
      </p:sp>
      <p:sp>
        <p:nvSpPr>
          <p:cNvPr id="73" name="Text 71"/>
          <p:cNvSpPr/>
          <p:nvPr/>
        </p:nvSpPr>
        <p:spPr>
          <a:xfrm>
            <a:off x="923544" y="4032504"/>
            <a:ext cx="293827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Protected access and escape path. No plant crossing; no storage, hoses or lift activity may block it.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4373880" y="2880360"/>
            <a:ext cx="3413760" cy="228600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4373880" y="2880360"/>
            <a:ext cx="3413760" cy="50292"/>
          </a:xfrm>
          <a:prstGeom prst="rect">
            <a:avLst/>
          </a:prstGeom>
          <a:solidFill>
            <a:srgbClr val="6A5BD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611624" y="313639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ZONE 02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4611624" y="341071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Plant route</a:t>
            </a:r>
            <a:endParaRPr lang="en-US" sz="1450" dirty="0"/>
          </a:p>
        </p:txBody>
      </p:sp>
      <p:sp>
        <p:nvSpPr>
          <p:cNvPr id="78" name="Text 76"/>
          <p:cNvSpPr/>
          <p:nvPr/>
        </p:nvSpPr>
        <p:spPr>
          <a:xfrm>
            <a:off x="4611624" y="4032504"/>
            <a:ext cx="293827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One-way travel, banksman control and a defined turning/swing envelope outside occupied structural workfaces.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8061960" y="2880360"/>
            <a:ext cx="3413760" cy="228600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61960" y="2880360"/>
            <a:ext cx="3413760" cy="50292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299704" y="313639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ZONE 03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8299704" y="341071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Lift exclusion</a:t>
            </a:r>
            <a:endParaRPr lang="en-US" sz="1450" dirty="0"/>
          </a:p>
        </p:txBody>
      </p:sp>
      <p:sp>
        <p:nvSpPr>
          <p:cNvPr id="83" name="Text 81"/>
          <p:cNvSpPr/>
          <p:nvPr/>
        </p:nvSpPr>
        <p:spPr>
          <a:xfrm>
            <a:off x="8299704" y="4032504"/>
            <a:ext cx="2938272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Dedicated lift corridor. No person may work beneath a suspended load or within its fall zone.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440680"/>
            <a:ext cx="10789920" cy="841248"/>
          </a:xfrm>
          <a:prstGeom prst="rect">
            <a:avLst/>
          </a:prstGeom>
          <a:solidFill>
            <a:srgbClr val="2A1410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440680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41832" y="5550408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STOP WORK</a:t>
            </a:r>
            <a:endParaRPr lang="en-US" sz="1050" dirty="0"/>
          </a:p>
        </p:txBody>
      </p:sp>
      <p:sp>
        <p:nvSpPr>
          <p:cNvPr id="87" name="Text 85"/>
          <p:cNvSpPr/>
          <p:nvPr/>
        </p:nvSpPr>
        <p:spPr>
          <a:xfrm>
            <a:off x="941832" y="5806440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D8DEE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If a barrier fails, a route changes or a lift crosses an occupied workface — freeze the conflicting task and reset the SIMOPS plan.</a:t>
            </a:r>
            <a:endParaRPr lang="en-US" sz="1050" dirty="0"/>
          </a:p>
        </p:txBody>
      </p:sp>
      <p:sp>
        <p:nvSpPr>
          <p:cNvPr id="88" name="Shape 86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3A4356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One workface, three controlled zones: exclusion · access · movement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08 / PLANT, GROUND &amp; SURCHARGE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Plant position needs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engineering approval.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crane, telehandler, concrete pump or earthmover position can introduce local bearing failure or a surcharge that changes shoring behaviour.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69748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816352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GROUND BEARING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816352"/>
            <a:ext cx="409651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Confirm the actual working surface — not assumed ground, backfill or weak blinding — carries the planned wheel, track or outrigger loads.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410712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538728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53872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529584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SURCHARGE EFFECT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529584"/>
            <a:ext cx="409651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Check plant, material storage and delivered concrete against the temporary-works design load envelope.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123944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251960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25196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242816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POSITION &amp; SET-BACK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242816"/>
            <a:ext cx="409651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Use the designer-accepted location, outrigger mats/base plates and controlled approach route.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4837176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4965192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4965192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4956048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LIVE CONDITION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4956048"/>
            <a:ext cx="409651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Review water, monitoring and support condition before and during the operation; reassess after relocation.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5550408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5468112"/>
            <a:ext cx="676656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685800" y="5468112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41832" y="5577840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NO-GO</a:t>
            </a:r>
            <a:endParaRPr lang="en-US" sz="1050" dirty="0"/>
          </a:p>
        </p:txBody>
      </p:sp>
      <p:sp>
        <p:nvSpPr>
          <p:cNvPr id="93" name="Text 91"/>
          <p:cNvSpPr/>
          <p:nvPr/>
        </p:nvSpPr>
        <p:spPr>
          <a:xfrm>
            <a:off x="941832" y="5833872"/>
            <a:ext cx="6254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Do not mobilise plant into an unapproved position merely because it is operationally convenient.</a:t>
            </a:r>
            <a:endParaRPr lang="en-US" sz="1050" dirty="0"/>
          </a:p>
        </p:txBody>
      </p:sp>
      <p:sp>
        <p:nvSpPr>
          <p:cNvPr id="94" name="Shape 92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EDGE INFLUENCE</a:t>
            </a:r>
            <a:endParaRPr lang="en-US" sz="950" dirty="0"/>
          </a:p>
        </p:txBody>
      </p:sp>
      <p:sp>
        <p:nvSpPr>
          <p:cNvPr id="97" name="Shape 95"/>
          <p:cNvSpPr/>
          <p:nvPr/>
        </p:nvSpPr>
        <p:spPr>
          <a:xfrm>
            <a:off x="8321040" y="2194560"/>
            <a:ext cx="288036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9144000" y="2194560"/>
            <a:ext cx="0" cy="228600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378440" y="2194560"/>
            <a:ext cx="0" cy="228600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9144000" y="4480560"/>
            <a:ext cx="1234440" cy="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9144000" y="2697480"/>
            <a:ext cx="123444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9144000" y="3520440"/>
            <a:ext cx="123444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8321040" y="3977640"/>
            <a:ext cx="2880360" cy="0"/>
          </a:xfrm>
          <a:prstGeom prst="line">
            <a:avLst/>
          </a:prstGeom>
          <a:noFill/>
          <a:ln w="12700">
            <a:solidFill>
              <a:srgbClr val="6A5BD6"/>
            </a:solidFill>
            <a:prstDash val="dash"/>
          </a:ln>
        </p:spPr>
      </p:sp>
      <p:sp>
        <p:nvSpPr>
          <p:cNvPr id="104" name="Text 102"/>
          <p:cNvSpPr/>
          <p:nvPr/>
        </p:nvSpPr>
        <p:spPr>
          <a:xfrm>
            <a:off x="8321040" y="371246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GWL</a:t>
            </a:r>
            <a:endParaRPr lang="en-US" sz="850" dirty="0"/>
          </a:p>
        </p:txBody>
      </p:sp>
      <p:sp>
        <p:nvSpPr>
          <p:cNvPr id="105" name="Shape 103"/>
          <p:cNvSpPr/>
          <p:nvPr/>
        </p:nvSpPr>
        <p:spPr>
          <a:xfrm>
            <a:off x="9144000" y="4800600"/>
            <a:ext cx="123444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9144000" y="473659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10378440" y="473659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9144000" y="4489704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RETAINED EXCAVATION</a:t>
            </a:r>
            <a:endParaRPr lang="en-US" sz="950" dirty="0"/>
          </a:p>
        </p:txBody>
      </p:sp>
      <p:sp>
        <p:nvSpPr>
          <p:cNvPr id="109" name="Shape 107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8257032" y="470916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Unapproved load near the crest changes the shoring design case.</a:t>
            </a:r>
            <a:endParaRPr lang="en-US" sz="1000" dirty="0"/>
          </a:p>
        </p:txBody>
      </p:sp>
      <p:sp>
        <p:nvSpPr>
          <p:cNvPr id="111" name="Shape 109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ADOSH-SF CoP 34.0 Cranes &amp; Lifting  •  CoP 36.0 MEWPs  •  CoP 40.0 Excavation</a:t>
            </a:r>
            <a:endParaRPr lang="en-US" sz="900" dirty="0"/>
          </a:p>
        </p:txBody>
      </p:sp>
      <p:sp>
        <p:nvSpPr>
          <p:cNvPr id="113" name="Text 111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14" name="Text 112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Site Safety UAE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Inside an Active Excavation — Project Manager Briefing</dc:title>
  <dc:subject>PptxGenJS Presentation</dc:subject>
  <dc:creator>Site Safety UAE</dc:creator>
  <cp:lastModifiedBy>Site Safety UAE</cp:lastModifiedBy>
  <cp:revision>1</cp:revision>
  <dcterms:created xsi:type="dcterms:W3CDTF">2026-08-09T03:26:44Z</dcterms:created>
  <dcterms:modified xsi:type="dcterms:W3CDTF">2026-08-09T03:26:44Z</dcterms:modified>
</cp:coreProperties>
</file>