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1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685800" y="685800"/>
            <a:ext cx="0" cy="5486400"/>
          </a:xfrm>
          <a:prstGeom prst="line">
            <a:avLst/>
          </a:prstGeom>
          <a:noFill/>
          <a:ln w="25400">
            <a:solidFill>
              <a:srgbClr val="C2410C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85800" y="1691640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TECHNICAL TEAM BRIEFING  //  UAE DEEP EXCAVATION</a:t>
            </a:r>
            <a:endParaRPr lang="en-US" sz="1100" dirty="0"/>
          </a:p>
        </p:txBody>
      </p:sp>
      <p:sp>
        <p:nvSpPr>
          <p:cNvPr id="68" name="Text 66"/>
          <p:cNvSpPr/>
          <p:nvPr/>
        </p:nvSpPr>
        <p:spPr>
          <a:xfrm>
            <a:off x="960120" y="2057400"/>
            <a:ext cx="67665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STAGE RELEASE,</a:t>
            </a:r>
            <a:endParaRPr lang="en-US" sz="3400" dirty="0"/>
          </a:p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AAA MONITORING &amp;</a:t>
            </a:r>
            <a:endParaRPr lang="en-US" sz="3400" dirty="0"/>
          </a:p>
          <a:p>
            <a:pPr indent="0" marL="0">
              <a:lnSpc>
                <a:spcPts val="4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DEWATERING-PUMP LOTO</a:t>
            </a:r>
            <a:endParaRPr lang="en-US" sz="3400" dirty="0"/>
          </a:p>
        </p:txBody>
      </p:sp>
      <p:sp>
        <p:nvSpPr>
          <p:cNvPr id="69" name="Text 67"/>
          <p:cNvSpPr/>
          <p:nvPr/>
        </p:nvSpPr>
        <p:spPr>
          <a:xfrm>
            <a:off x="960120" y="4389120"/>
            <a:ext cx="6309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field-operable framework for intermediate shoring decisions, instrumentation sign-off, permit evidence and safe electrical pump isolation.</a:t>
            </a:r>
            <a:endParaRPr lang="en-US" sz="1350" dirty="0"/>
          </a:p>
        </p:txBody>
      </p:sp>
      <p:sp>
        <p:nvSpPr>
          <p:cNvPr id="70" name="Text 68"/>
          <p:cNvSpPr/>
          <p:nvPr/>
        </p:nvSpPr>
        <p:spPr>
          <a:xfrm>
            <a:off x="960120" y="5212080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6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DUBAI / ABU DHABI  •  TEMPORARY WORKS  •  CONTROLLED ISSUE</a:t>
            </a:r>
            <a:endParaRPr lang="en-US" sz="1000" dirty="0"/>
          </a:p>
        </p:txBody>
      </p:sp>
      <p:sp>
        <p:nvSpPr>
          <p:cNvPr id="71" name="Shape 69"/>
          <p:cNvSpPr/>
          <p:nvPr/>
        </p:nvSpPr>
        <p:spPr>
          <a:xfrm>
            <a:off x="8001000" y="1234440"/>
            <a:ext cx="3520440" cy="438912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8001000" y="121615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8001000" y="121615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SECTION A–A</a:t>
            </a:r>
            <a:endParaRPr lang="en-US" sz="950" dirty="0"/>
          </a:p>
        </p:txBody>
      </p:sp>
      <p:sp>
        <p:nvSpPr>
          <p:cNvPr id="74" name="Shape 72"/>
          <p:cNvSpPr/>
          <p:nvPr/>
        </p:nvSpPr>
        <p:spPr>
          <a:xfrm>
            <a:off x="8321040" y="2240280"/>
            <a:ext cx="288036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9144000" y="2240280"/>
            <a:ext cx="0" cy="228600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0378440" y="2240280"/>
            <a:ext cx="0" cy="228600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9144000" y="4526280"/>
            <a:ext cx="1234440" cy="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9144000" y="2743200"/>
            <a:ext cx="123444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9144000" y="3566160"/>
            <a:ext cx="123444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321040" y="4023360"/>
            <a:ext cx="2880360" cy="0"/>
          </a:xfrm>
          <a:prstGeom prst="line">
            <a:avLst/>
          </a:prstGeom>
          <a:noFill/>
          <a:ln w="12700">
            <a:solidFill>
              <a:srgbClr val="6A5BD6"/>
            </a:solidFill>
            <a:prstDash val="dash"/>
          </a:ln>
        </p:spPr>
      </p:sp>
      <p:sp>
        <p:nvSpPr>
          <p:cNvPr id="81" name="Text 79"/>
          <p:cNvSpPr/>
          <p:nvPr/>
        </p:nvSpPr>
        <p:spPr>
          <a:xfrm>
            <a:off x="8321040" y="375818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GWL</a:t>
            </a:r>
            <a:endParaRPr lang="en-US" sz="850" dirty="0"/>
          </a:p>
        </p:txBody>
      </p:sp>
      <p:sp>
        <p:nvSpPr>
          <p:cNvPr id="82" name="Shape 80"/>
          <p:cNvSpPr/>
          <p:nvPr/>
        </p:nvSpPr>
        <p:spPr>
          <a:xfrm>
            <a:off x="9144000" y="4846320"/>
            <a:ext cx="1234440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9144000" y="478231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78440" y="478231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9144000" y="4535424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RETAINED EXCAVATION</a:t>
            </a:r>
            <a:endParaRPr lang="en-US" sz="950" dirty="0"/>
          </a:p>
        </p:txBody>
      </p:sp>
      <p:sp>
        <p:nvSpPr>
          <p:cNvPr id="86" name="Text 84"/>
          <p:cNvSpPr/>
          <p:nvPr/>
        </p:nvSpPr>
        <p:spPr>
          <a:xfrm>
            <a:off x="960120" y="59893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6659575" y="598932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Use with the issued shoring permit &amp; approved TW design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TECHNICAL TEAM / INTERMEDIATE SHORING STAGE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Stage-gate decision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before proceeding.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Can the next excavation, support installation or dewatering change proceed without invalidating the approved safety case?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788920"/>
            <a:ext cx="10789920" cy="713232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788920"/>
            <a:ext cx="54864" cy="713232"/>
          </a:xfrm>
          <a:prstGeom prst="rect">
            <a:avLst/>
          </a:prstGeom>
          <a:solidFill>
            <a:srgbClr val="3B2FA6"/>
          </a:solidFill>
          <a:ln w="12700">
            <a:solidFill>
              <a:srgbClr val="3B2FA6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14400" y="2971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Q1</a:t>
            </a:r>
            <a:endParaRPr lang="en-US" sz="1100" dirty="0"/>
          </a:p>
        </p:txBody>
      </p:sp>
      <p:sp>
        <p:nvSpPr>
          <p:cNvPr id="72" name="Text 70"/>
          <p:cNvSpPr/>
          <p:nvPr/>
        </p:nvSpPr>
        <p:spPr>
          <a:xfrm>
            <a:off x="1554480" y="288036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Is the installed system conforming?</a:t>
            </a:r>
            <a:endParaRPr lang="en-US" sz="1200" dirty="0"/>
          </a:p>
        </p:txBody>
      </p:sp>
      <p:sp>
        <p:nvSpPr>
          <p:cNvPr id="73" name="Text 71"/>
          <p:cNvSpPr/>
          <p:nvPr/>
        </p:nvSpPr>
        <p:spPr>
          <a:xfrm>
            <a:off x="5669280" y="288036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Wall, struts/walers/anchors, connections, preload, geometry and loads match the accepted drawings and stage sequence.</a:t>
            </a:r>
            <a:endParaRPr lang="en-US" sz="950" dirty="0"/>
          </a:p>
        </p:txBody>
      </p:sp>
      <p:sp>
        <p:nvSpPr>
          <p:cNvPr id="74" name="Text 72"/>
          <p:cNvSpPr/>
          <p:nvPr/>
        </p:nvSpPr>
        <p:spPr>
          <a:xfrm>
            <a:off x="9784080" y="3008376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ts val="1000"/>
              </a:lnSpc>
              <a:buNone/>
            </a:pPr>
            <a:r>
              <a:rPr lang="en-US" sz="800" b="1" dirty="0">
                <a:solidFill>
                  <a:srgbClr val="3B2FA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TWC / CONSULTANT RELEASE</a:t>
            </a:r>
            <a:endParaRPr lang="en-US" sz="800" dirty="0"/>
          </a:p>
        </p:txBody>
      </p:sp>
      <p:sp>
        <p:nvSpPr>
          <p:cNvPr id="75" name="Shape 73"/>
          <p:cNvSpPr/>
          <p:nvPr/>
        </p:nvSpPr>
        <p:spPr>
          <a:xfrm>
            <a:off x="685800" y="3611880"/>
            <a:ext cx="10789920" cy="713232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685800" y="3611880"/>
            <a:ext cx="54864" cy="713232"/>
          </a:xfrm>
          <a:prstGeom prst="rect">
            <a:avLst/>
          </a:prstGeom>
          <a:solidFill>
            <a:srgbClr val="3B2FA6"/>
          </a:solidFill>
          <a:ln w="12700">
            <a:solidFill>
              <a:srgbClr val="3B2FA6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914400" y="37947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Q2</a:t>
            </a:r>
            <a:endParaRPr lang="en-US" sz="1100" dirty="0"/>
          </a:p>
        </p:txBody>
      </p:sp>
      <p:sp>
        <p:nvSpPr>
          <p:cNvPr id="78" name="Text 76"/>
          <p:cNvSpPr/>
          <p:nvPr/>
        </p:nvSpPr>
        <p:spPr>
          <a:xfrm>
            <a:off x="1554480" y="37033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Is monitoring valid and within stage limits?</a:t>
            </a:r>
            <a:endParaRPr lang="en-US" sz="1200" dirty="0"/>
          </a:p>
        </p:txBody>
      </p:sp>
      <p:sp>
        <p:nvSpPr>
          <p:cNvPr id="79" name="Text 77"/>
          <p:cNvSpPr/>
          <p:nvPr/>
        </p:nvSpPr>
        <p:spPr>
          <a:xfrm>
            <a:off x="5669280" y="37033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Instrument/datum checks complete; movement, rate and groundwater trends interpreted against approved AAA triggers.</a:t>
            </a:r>
            <a:endParaRPr lang="en-US" sz="950" dirty="0"/>
          </a:p>
        </p:txBody>
      </p:sp>
      <p:sp>
        <p:nvSpPr>
          <p:cNvPr id="80" name="Text 78"/>
          <p:cNvSpPr/>
          <p:nvPr/>
        </p:nvSpPr>
        <p:spPr>
          <a:xfrm>
            <a:off x="9784080" y="3831336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ts val="1000"/>
              </a:lnSpc>
              <a:buNone/>
            </a:pPr>
            <a:r>
              <a:rPr lang="en-US" sz="800" b="1" dirty="0">
                <a:solidFill>
                  <a:srgbClr val="3B2FA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GEOTECHNICAL REVIEW</a:t>
            </a:r>
            <a:endParaRPr lang="en-US" sz="800" dirty="0"/>
          </a:p>
        </p:txBody>
      </p:sp>
      <p:sp>
        <p:nvSpPr>
          <p:cNvPr id="81" name="Shape 79"/>
          <p:cNvSpPr/>
          <p:nvPr/>
        </p:nvSpPr>
        <p:spPr>
          <a:xfrm>
            <a:off x="685800" y="4434840"/>
            <a:ext cx="10789920" cy="713232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685800" y="4434840"/>
            <a:ext cx="54864" cy="713232"/>
          </a:xfrm>
          <a:prstGeom prst="rect">
            <a:avLst/>
          </a:prstGeom>
          <a:solidFill>
            <a:srgbClr val="3B2FA6"/>
          </a:solidFill>
          <a:ln w="12700">
            <a:solidFill>
              <a:srgbClr val="3B2FA6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914400" y="46177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Q3</a:t>
            </a:r>
            <a:endParaRPr lang="en-US" sz="1100" dirty="0"/>
          </a:p>
        </p:txBody>
      </p:sp>
      <p:sp>
        <p:nvSpPr>
          <p:cNvPr id="84" name="Text 82"/>
          <p:cNvSpPr/>
          <p:nvPr/>
        </p:nvSpPr>
        <p:spPr>
          <a:xfrm>
            <a:off x="1554480" y="452628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Is water control resilient?</a:t>
            </a:r>
            <a:endParaRPr lang="en-US" sz="1200" dirty="0"/>
          </a:p>
        </p:txBody>
      </p:sp>
      <p:sp>
        <p:nvSpPr>
          <p:cNvPr id="85" name="Text 83"/>
          <p:cNvSpPr/>
          <p:nvPr/>
        </p:nvSpPr>
        <p:spPr>
          <a:xfrm>
            <a:off x="5669280" y="452628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Internal/external head acceptable; duty/standby pumps, emergency power, discharge route and high-water response proven.</a:t>
            </a:r>
            <a:endParaRPr lang="en-US" sz="950" dirty="0"/>
          </a:p>
        </p:txBody>
      </p:sp>
      <p:sp>
        <p:nvSpPr>
          <p:cNvPr id="86" name="Text 84"/>
          <p:cNvSpPr/>
          <p:nvPr/>
        </p:nvSpPr>
        <p:spPr>
          <a:xfrm>
            <a:off x="9784080" y="4654296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ts val="1000"/>
              </a:lnSpc>
              <a:buNone/>
            </a:pPr>
            <a:r>
              <a:rPr lang="en-US" sz="800" b="1" dirty="0">
                <a:solidFill>
                  <a:srgbClr val="3B2FA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DEWATERING SIGN-OFF</a:t>
            </a:r>
            <a:endParaRPr lang="en-US" sz="800" dirty="0"/>
          </a:p>
        </p:txBody>
      </p:sp>
      <p:sp>
        <p:nvSpPr>
          <p:cNvPr id="87" name="Shape 85"/>
          <p:cNvSpPr/>
          <p:nvPr/>
        </p:nvSpPr>
        <p:spPr>
          <a:xfrm>
            <a:off x="685800" y="5257800"/>
            <a:ext cx="10789920" cy="713232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685800" y="5257800"/>
            <a:ext cx="54864" cy="713232"/>
          </a:xfrm>
          <a:prstGeom prst="rect">
            <a:avLst/>
          </a:prstGeom>
          <a:solidFill>
            <a:srgbClr val="3B2FA6"/>
          </a:solidFill>
          <a:ln w="12700">
            <a:solidFill>
              <a:srgbClr val="3B2FA6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914400" y="54406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Q4</a:t>
            </a:r>
            <a:endParaRPr lang="en-US" sz="1100" dirty="0"/>
          </a:p>
        </p:txBody>
      </p:sp>
      <p:sp>
        <p:nvSpPr>
          <p:cNvPr id="90" name="Text 88"/>
          <p:cNvSpPr/>
          <p:nvPr/>
        </p:nvSpPr>
        <p:spPr>
          <a:xfrm>
            <a:off x="1554480" y="534924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Are permit and authority controls current?</a:t>
            </a:r>
            <a:endParaRPr lang="en-US" sz="1200" dirty="0"/>
          </a:p>
        </p:txBody>
      </p:sp>
      <p:sp>
        <p:nvSpPr>
          <p:cNvPr id="91" name="Text 89"/>
          <p:cNvSpPr/>
          <p:nvPr/>
        </p:nvSpPr>
        <p:spPr>
          <a:xfrm>
            <a:off x="5669280" y="534924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Risk assessment, PTW/isolations, inspection request and any permit/third-party/authority condition satisfied.</a:t>
            </a:r>
            <a:endParaRPr lang="en-US" sz="950" dirty="0"/>
          </a:p>
        </p:txBody>
      </p:sp>
      <p:sp>
        <p:nvSpPr>
          <p:cNvPr id="92" name="Text 90"/>
          <p:cNvSpPr/>
          <p:nvPr/>
        </p:nvSpPr>
        <p:spPr>
          <a:xfrm>
            <a:off x="9784080" y="5477256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ts val="1000"/>
              </a:lnSpc>
              <a:buNone/>
            </a:pPr>
            <a:r>
              <a:rPr lang="en-US" sz="800" b="1" dirty="0">
                <a:solidFill>
                  <a:srgbClr val="3B2FA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PERMIT HOLDER</a:t>
            </a:r>
            <a:endParaRPr lang="en-US" sz="800" dirty="0"/>
          </a:p>
        </p:txBody>
      </p:sp>
      <p:sp>
        <p:nvSpPr>
          <p:cNvPr id="93" name="Text 91"/>
          <p:cNvSpPr/>
          <p:nvPr/>
        </p:nvSpPr>
        <p:spPr>
          <a:xfrm>
            <a:off x="685800" y="61722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ANY “NO” IS A HOLD — NOT A CONDITIONAL PROGRESSION.</a:t>
            </a:r>
            <a:endParaRPr lang="en-US" sz="950" dirty="0"/>
          </a:p>
        </p:txBody>
      </p:sp>
      <p:sp>
        <p:nvSpPr>
          <p:cNvPr id="94" name="Shape 92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Stage-gate applies per location, support element and construction stage</a:t>
            </a:r>
            <a:endParaRPr lang="en-US" sz="900" dirty="0"/>
          </a:p>
        </p:txBody>
      </p:sp>
      <p:sp>
        <p:nvSpPr>
          <p:cNvPr id="96" name="Text 94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97" name="Text 95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51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685800" y="685800"/>
            <a:ext cx="0" cy="5486400"/>
          </a:xfrm>
          <a:prstGeom prst="line">
            <a:avLst/>
          </a:prstGeom>
          <a:noFill/>
          <a:ln w="25400">
            <a:solidFill>
              <a:srgbClr val="C2410C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85800" y="1463040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CLOSEOUT / CONTROLLED TECHNICAL RELEASE</a:t>
            </a:r>
            <a:endParaRPr lang="en-US" sz="1100" dirty="0"/>
          </a:p>
        </p:txBody>
      </p:sp>
      <p:sp>
        <p:nvSpPr>
          <p:cNvPr id="68" name="Text 66"/>
          <p:cNvSpPr/>
          <p:nvPr/>
        </p:nvSpPr>
        <p:spPr>
          <a:xfrm>
            <a:off x="960120" y="1828800"/>
            <a:ext cx="67665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9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Release only when</a:t>
            </a:r>
            <a:endParaRPr lang="en-US" sz="3400" dirty="0"/>
          </a:p>
          <a:p>
            <a:pPr indent="0" marL="0">
              <a:lnSpc>
                <a:spcPts val="39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evidence agrees.</a:t>
            </a:r>
            <a:endParaRPr lang="en-US" sz="3400" dirty="0"/>
          </a:p>
        </p:txBody>
      </p:sp>
      <p:sp>
        <p:nvSpPr>
          <p:cNvPr id="69" name="Text 67"/>
          <p:cNvSpPr/>
          <p:nvPr/>
        </p:nvSpPr>
        <p:spPr>
          <a:xfrm>
            <a:off x="960120" y="3291840"/>
            <a:ext cx="6400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permit, temporary works, monitoring interpretation and water-control condition must describe the same safe stage of work.</a:t>
            </a:r>
            <a:endParaRPr lang="en-US" sz="1350" dirty="0"/>
          </a:p>
        </p:txBody>
      </p:sp>
      <p:sp>
        <p:nvSpPr>
          <p:cNvPr id="70" name="Shape 68"/>
          <p:cNvSpPr/>
          <p:nvPr/>
        </p:nvSpPr>
        <p:spPr>
          <a:xfrm>
            <a:off x="960120" y="4206240"/>
            <a:ext cx="6766560" cy="512064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1143000" y="4261104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2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DUBAI / PRIMARY SHORING CONTROL</a:t>
            </a:r>
            <a:endParaRPr lang="en-US" sz="800" dirty="0"/>
          </a:p>
        </p:txBody>
      </p:sp>
      <p:sp>
        <p:nvSpPr>
          <p:cNvPr id="72" name="Text 70"/>
          <p:cNvSpPr/>
          <p:nvPr/>
        </p:nvSpPr>
        <p:spPr>
          <a:xfrm>
            <a:off x="1143000" y="4462272"/>
            <a:ext cx="6400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000"/>
              </a:lnSpc>
              <a:buNone/>
            </a:pPr>
            <a:r>
              <a:rPr lang="en-US" sz="8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Administrative Resolution No. 37 of 2021 — Article 57: design, monitoring, deflection records, third-party triggers, water-body controls.</a:t>
            </a:r>
            <a:endParaRPr lang="en-US" sz="850" dirty="0"/>
          </a:p>
        </p:txBody>
      </p:sp>
      <p:sp>
        <p:nvSpPr>
          <p:cNvPr id="73" name="Shape 71"/>
          <p:cNvSpPr/>
          <p:nvPr/>
        </p:nvSpPr>
        <p:spPr>
          <a:xfrm>
            <a:off x="960120" y="4809744"/>
            <a:ext cx="6766560" cy="512064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143000" y="4864608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2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DUBAI DEVELOPMENT ZONES</a:t>
            </a:r>
            <a:endParaRPr lang="en-US" sz="800" dirty="0"/>
          </a:p>
        </p:txBody>
      </p:sp>
      <p:sp>
        <p:nvSpPr>
          <p:cNvPr id="75" name="Text 73"/>
          <p:cNvSpPr/>
          <p:nvPr/>
        </p:nvSpPr>
        <p:spPr>
          <a:xfrm>
            <a:off x="1143000" y="5065776"/>
            <a:ext cx="6400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000"/>
              </a:lnSpc>
              <a:buNone/>
            </a:pPr>
            <a:r>
              <a:rPr lang="en-US" sz="8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DDA shoring permit: permit package, soil investigation, calculations, drawings, review checklist and peer review for defined special projects.</a:t>
            </a:r>
            <a:endParaRPr lang="en-US" sz="850" dirty="0"/>
          </a:p>
        </p:txBody>
      </p:sp>
      <p:sp>
        <p:nvSpPr>
          <p:cNvPr id="76" name="Shape 74"/>
          <p:cNvSpPr/>
          <p:nvPr/>
        </p:nvSpPr>
        <p:spPr>
          <a:xfrm>
            <a:off x="960120" y="5413248"/>
            <a:ext cx="6766560" cy="512064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1143000" y="5468112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2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ABU DHABI MUNICIPAL PERMIT</a:t>
            </a:r>
            <a:endParaRPr lang="en-US" sz="800" dirty="0"/>
          </a:p>
        </p:txBody>
      </p:sp>
      <p:sp>
        <p:nvSpPr>
          <p:cNvPr id="78" name="Text 76"/>
          <p:cNvSpPr/>
          <p:nvPr/>
        </p:nvSpPr>
        <p:spPr>
          <a:xfrm>
            <a:off x="1143000" y="5669280"/>
            <a:ext cx="6400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000"/>
              </a:lnSpc>
              <a:buNone/>
            </a:pPr>
            <a:r>
              <a:rPr lang="en-US" sz="8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DMT / ADM MEPS EHS classification: excavation, shoring and dewatering require a risk assessment; check the issued e-permit conditions.</a:t>
            </a:r>
            <a:endParaRPr lang="en-US" sz="850" dirty="0"/>
          </a:p>
        </p:txBody>
      </p:sp>
      <p:sp>
        <p:nvSpPr>
          <p:cNvPr id="79" name="Shape 77"/>
          <p:cNvSpPr/>
          <p:nvPr/>
        </p:nvSpPr>
        <p:spPr>
          <a:xfrm>
            <a:off x="8001000" y="1234440"/>
            <a:ext cx="3520440" cy="4389120"/>
          </a:xfrm>
          <a:prstGeom prst="rect">
            <a:avLst/>
          </a:prstGeom>
          <a:solidFill>
            <a:srgbClr val="1E2532"/>
          </a:solidFill>
          <a:ln w="12700">
            <a:solidFill>
              <a:srgbClr val="3A4356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001000" y="121615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8001000" y="121615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STAGE HOLD</a:t>
            </a:r>
            <a:endParaRPr lang="en-US" sz="950" dirty="0"/>
          </a:p>
        </p:txBody>
      </p:sp>
      <p:sp>
        <p:nvSpPr>
          <p:cNvPr id="82" name="Shape 80"/>
          <p:cNvSpPr/>
          <p:nvPr/>
        </p:nvSpPr>
        <p:spPr>
          <a:xfrm>
            <a:off x="8321040" y="2240280"/>
            <a:ext cx="288036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9144000" y="2240280"/>
            <a:ext cx="0" cy="228600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78440" y="2240280"/>
            <a:ext cx="0" cy="228600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9144000" y="4526280"/>
            <a:ext cx="1234440" cy="0"/>
          </a:xfrm>
          <a:prstGeom prst="line">
            <a:avLst/>
          </a:prstGeom>
          <a:noFill/>
          <a:ln w="15875">
            <a:solidFill>
              <a:srgbClr val="8FA0BC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9144000" y="2743200"/>
            <a:ext cx="123444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9144000" y="3566160"/>
            <a:ext cx="1234440" cy="0"/>
          </a:xfrm>
          <a:prstGeom prst="line">
            <a:avLst/>
          </a:prstGeom>
          <a:noFill/>
          <a:ln w="12700">
            <a:solidFill>
              <a:srgbClr val="8FA0BC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8321040" y="4023360"/>
            <a:ext cx="2880360" cy="0"/>
          </a:xfrm>
          <a:prstGeom prst="line">
            <a:avLst/>
          </a:prstGeom>
          <a:noFill/>
          <a:ln w="12700">
            <a:solidFill>
              <a:srgbClr val="6A5BD6"/>
            </a:solidFill>
            <a:prstDash val="dash"/>
          </a:ln>
        </p:spPr>
      </p:sp>
      <p:sp>
        <p:nvSpPr>
          <p:cNvPr id="89" name="Text 87"/>
          <p:cNvSpPr/>
          <p:nvPr/>
        </p:nvSpPr>
        <p:spPr>
          <a:xfrm>
            <a:off x="8321040" y="375818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GWL</a:t>
            </a:r>
            <a:endParaRPr lang="en-US" sz="850" dirty="0"/>
          </a:p>
        </p:txBody>
      </p:sp>
      <p:sp>
        <p:nvSpPr>
          <p:cNvPr id="90" name="Shape 88"/>
          <p:cNvSpPr/>
          <p:nvPr/>
        </p:nvSpPr>
        <p:spPr>
          <a:xfrm>
            <a:off x="9144000" y="4846320"/>
            <a:ext cx="1234440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9144000" y="478231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0378440" y="478231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9144000" y="4535424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RETAINED EXCAVATION</a:t>
            </a:r>
            <a:endParaRPr lang="en-US" sz="950" dirty="0"/>
          </a:p>
        </p:txBody>
      </p:sp>
      <p:sp>
        <p:nvSpPr>
          <p:cNvPr id="94" name="Shape 92"/>
          <p:cNvSpPr/>
          <p:nvPr/>
        </p:nvSpPr>
        <p:spPr>
          <a:xfrm>
            <a:off x="8257032" y="450799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8257032" y="4617720"/>
            <a:ext cx="30083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If ground, water or support condition changes — stop and rebuild the safety case.</a:t>
            </a:r>
            <a:endParaRPr lang="en-US" sz="1000" dirty="0"/>
          </a:p>
        </p:txBody>
      </p:sp>
      <p:sp>
        <p:nvSpPr>
          <p:cNvPr id="96" name="Text 94"/>
          <p:cNvSpPr/>
          <p:nvPr/>
        </p:nvSpPr>
        <p:spPr>
          <a:xfrm>
            <a:off x="960120" y="6144768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20" kern="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  •  ADOSH-SF v4.0 (July 2024) aligned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AUTHORITY SUBMISSION LOGIC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Do not invent a universal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interim submission.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No public Dubai Municipality or Abu Dhabi DMT source reviewed prescribes the same third-party report and instrumentation sign-off for every intermediate shoring level.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788920"/>
            <a:ext cx="3413760" cy="2377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788920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23544" y="3044952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/ PUBLISHED BASELINE</a:t>
            </a:r>
            <a:endParaRPr lang="en-US" sz="900" dirty="0"/>
          </a:p>
        </p:txBody>
      </p:sp>
      <p:sp>
        <p:nvSpPr>
          <p:cNvPr id="72" name="Text 70"/>
          <p:cNvSpPr/>
          <p:nvPr/>
        </p:nvSpPr>
        <p:spPr>
          <a:xfrm>
            <a:off x="923544" y="3319272"/>
            <a:ext cx="29382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Maintain technical evidence</a:t>
            </a:r>
            <a:endParaRPr lang="en-US" sz="1450" dirty="0"/>
          </a:p>
        </p:txBody>
      </p:sp>
      <p:sp>
        <p:nvSpPr>
          <p:cNvPr id="73" name="Text 71"/>
          <p:cNvSpPr/>
          <p:nvPr/>
        </p:nvSpPr>
        <p:spPr>
          <a:xfrm>
            <a:off x="923544" y="3941064"/>
            <a:ext cx="293827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Keep deflection and parameter records, consultant monitoring, risk controls and approved shoring design evidence current. Always prepare the stage pack.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4373880" y="2788920"/>
            <a:ext cx="3413760" cy="2377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4373880" y="2788920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611624" y="3044952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/ PERMIT CONDITION</a:t>
            </a:r>
            <a:endParaRPr lang="en-US" sz="900" dirty="0"/>
          </a:p>
        </p:txBody>
      </p:sp>
      <p:sp>
        <p:nvSpPr>
          <p:cNvPr id="77" name="Text 75"/>
          <p:cNvSpPr/>
          <p:nvPr/>
        </p:nvSpPr>
        <p:spPr>
          <a:xfrm>
            <a:off x="4611624" y="3319272"/>
            <a:ext cx="29382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Check the issued gate</a:t>
            </a:r>
            <a:endParaRPr lang="en-US" sz="1450" dirty="0"/>
          </a:p>
        </p:txBody>
      </p:sp>
      <p:sp>
        <p:nvSpPr>
          <p:cNvPr id="78" name="Text 76"/>
          <p:cNvSpPr/>
          <p:nvPr/>
        </p:nvSpPr>
        <p:spPr>
          <a:xfrm>
            <a:off x="4611624" y="3941064"/>
            <a:ext cx="293827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Read the e-permit, authority/zone conditions, shoring review checklist and inspection request requirements before the next excavation or support stage.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8061960" y="2788920"/>
            <a:ext cx="3413760" cy="2377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061960" y="2788920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8299704" y="3044952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/ CHANGE OR BREACH</a:t>
            </a:r>
            <a:endParaRPr lang="en-US" sz="900" dirty="0"/>
          </a:p>
        </p:txBody>
      </p:sp>
      <p:sp>
        <p:nvSpPr>
          <p:cNvPr id="82" name="Text 80"/>
          <p:cNvSpPr/>
          <p:nvPr/>
        </p:nvSpPr>
        <p:spPr>
          <a:xfrm>
            <a:off x="8299704" y="3319272"/>
            <a:ext cx="29382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Escalate before proceeding</a:t>
            </a:r>
            <a:endParaRPr lang="en-US" sz="1450" dirty="0"/>
          </a:p>
        </p:txBody>
      </p:sp>
      <p:sp>
        <p:nvSpPr>
          <p:cNvPr id="83" name="Text 81"/>
          <p:cNvSpPr/>
          <p:nvPr/>
        </p:nvSpPr>
        <p:spPr>
          <a:xfrm>
            <a:off x="8299704" y="3941064"/>
            <a:ext cx="293827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trigger breach, design change or unexpected ground/water response goes to the designer and consultant before any progression.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5394960"/>
            <a:ext cx="1078992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394960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41832" y="5504688"/>
            <a:ext cx="10277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KEY FINDING</a:t>
            </a:r>
            <a:endParaRPr lang="en-US" sz="1050" dirty="0"/>
          </a:p>
        </p:txBody>
      </p:sp>
      <p:sp>
        <p:nvSpPr>
          <p:cNvPr id="87" name="Text 85"/>
          <p:cNvSpPr/>
          <p:nvPr/>
        </p:nvSpPr>
        <p:spPr>
          <a:xfrm>
            <a:off x="941832" y="5760720"/>
            <a:ext cx="10277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issued permit, jurisdiction, risk assessment, inspection workflow and any third-party appointment determine the actual upload/approval gate.</a:t>
            </a:r>
            <a:endParaRPr lang="en-US" sz="1050" dirty="0"/>
          </a:p>
        </p:txBody>
      </p:sp>
      <p:sp>
        <p:nvSpPr>
          <p:cNvPr id="88" name="Shape 86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Dubai Municipality / DDA  •  Abu Dhabi DMT municipal electronic permitting</a:t>
            </a:r>
            <a:endParaRPr lang="en-US" sz="900" dirty="0"/>
          </a:p>
        </p:txBody>
      </p:sp>
      <p:sp>
        <p:nvSpPr>
          <p:cNvPr id="90" name="Text 88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91" name="Text 89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DUBAI MUNICIPALITY / DDA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6949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Dubai: published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shoring controls.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published bylaw requires continuous control evidence. The issued permit determines whether that evidence is uploaded at a particular intermediate level.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78892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91693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291693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907792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SHORING &gt; 2 M</a:t>
            </a:r>
            <a:endParaRPr lang="en-US" sz="1200" dirty="0"/>
          </a:p>
        </p:txBody>
      </p:sp>
      <p:sp>
        <p:nvSpPr>
          <p:cNvPr id="73" name="Text 71"/>
          <p:cNvSpPr/>
          <p:nvPr/>
        </p:nvSpPr>
        <p:spPr>
          <a:xfrm>
            <a:off x="3264408" y="2907792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Shoring is required for excavation deeper than 2 m; open slopes and shoring works must be constantly monitored.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685800" y="3575304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703320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703320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694176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ACTUAL RECORD</a:t>
            </a:r>
            <a:endParaRPr lang="en-US" sz="1200" dirty="0"/>
          </a:p>
        </p:txBody>
      </p:sp>
      <p:sp>
        <p:nvSpPr>
          <p:cNvPr id="78" name="Text 76"/>
          <p:cNvSpPr/>
          <p:nvPr/>
        </p:nvSpPr>
        <p:spPr>
          <a:xfrm>
            <a:off x="3264408" y="3694176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Contractor and consultant maintain on site the actual deflection and parameter records using inclinometers or similar devices.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685800" y="4361688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489704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489704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480560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SPECIALIST SUPERVISION</a:t>
            </a:r>
            <a:endParaRPr lang="en-US" sz="1200" dirty="0"/>
          </a:p>
        </p:txBody>
      </p:sp>
      <p:sp>
        <p:nvSpPr>
          <p:cNvPr id="83" name="Text 81"/>
          <p:cNvSpPr/>
          <p:nvPr/>
        </p:nvSpPr>
        <p:spPr>
          <a:xfrm>
            <a:off x="3264408" y="4480560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Experienced geotechnical engineers supervise the site; dewatering must be compatible with shoring performance.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5148072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276088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5276088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5266944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THIRD-PARTY REVIEW</a:t>
            </a:r>
            <a:endParaRPr lang="en-US" sz="1200" dirty="0"/>
          </a:p>
        </p:txBody>
      </p:sp>
      <p:sp>
        <p:nvSpPr>
          <p:cNvPr id="88" name="Text 86"/>
          <p:cNvSpPr/>
          <p:nvPr/>
        </p:nvSpPr>
        <p:spPr>
          <a:xfrm>
            <a:off x="3264408" y="5266944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Explicit for four or more basements, special projects, projects close to water bodies; DDA permits add peer review.</a:t>
            </a:r>
            <a:endParaRPr lang="en-US" sz="1050" dirty="0"/>
          </a:p>
        </p:txBody>
      </p:sp>
      <p:sp>
        <p:nvSpPr>
          <p:cNvPr id="89" name="Shape 87"/>
          <p:cNvSpPr/>
          <p:nvPr/>
        </p:nvSpPr>
        <p:spPr>
          <a:xfrm>
            <a:off x="685800" y="5934456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8001000" y="1051560"/>
            <a:ext cx="3520440" cy="4663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EVIDENCE CHAIN</a:t>
            </a:r>
            <a:endParaRPr lang="en-US" sz="950" dirty="0"/>
          </a:p>
        </p:txBody>
      </p:sp>
      <p:sp>
        <p:nvSpPr>
          <p:cNvPr id="93" name="Shape 91"/>
          <p:cNvSpPr/>
          <p:nvPr/>
        </p:nvSpPr>
        <p:spPr>
          <a:xfrm>
            <a:off x="8412480" y="1965960"/>
            <a:ext cx="2697480" cy="475488"/>
          </a:xfrm>
          <a:prstGeom prst="rect">
            <a:avLst/>
          </a:prstGeom>
          <a:solidFill>
            <a:srgbClr val="EDF1F6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8412480" y="1965960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MONITOR</a:t>
            </a:r>
            <a:endParaRPr lang="en-US" sz="950" dirty="0"/>
          </a:p>
        </p:txBody>
      </p:sp>
      <p:sp>
        <p:nvSpPr>
          <p:cNvPr id="95" name="Text 93"/>
          <p:cNvSpPr/>
          <p:nvPr/>
        </p:nvSpPr>
        <p:spPr>
          <a:xfrm>
            <a:off x="8412480" y="2423160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2410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↓</a:t>
            </a:r>
            <a:endParaRPr lang="en-US" sz="1200" dirty="0"/>
          </a:p>
        </p:txBody>
      </p:sp>
      <p:sp>
        <p:nvSpPr>
          <p:cNvPr id="96" name="Shape 94"/>
          <p:cNvSpPr/>
          <p:nvPr/>
        </p:nvSpPr>
        <p:spPr>
          <a:xfrm>
            <a:off x="8412480" y="2679192"/>
            <a:ext cx="2697480" cy="475488"/>
          </a:xfrm>
          <a:prstGeom prst="rect">
            <a:avLst/>
          </a:prstGeom>
          <a:solidFill>
            <a:srgbClr val="EDF1F6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97" name="Text 95"/>
          <p:cNvSpPr/>
          <p:nvPr/>
        </p:nvSpPr>
        <p:spPr>
          <a:xfrm>
            <a:off x="8412480" y="2679192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RECORD</a:t>
            </a:r>
            <a:endParaRPr lang="en-US" sz="950" dirty="0"/>
          </a:p>
        </p:txBody>
      </p:sp>
      <p:sp>
        <p:nvSpPr>
          <p:cNvPr id="98" name="Text 96"/>
          <p:cNvSpPr/>
          <p:nvPr/>
        </p:nvSpPr>
        <p:spPr>
          <a:xfrm>
            <a:off x="8412480" y="3136392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2410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↓</a:t>
            </a:r>
            <a:endParaRPr lang="en-US" sz="1200" dirty="0"/>
          </a:p>
        </p:txBody>
      </p:sp>
      <p:sp>
        <p:nvSpPr>
          <p:cNvPr id="99" name="Shape 97"/>
          <p:cNvSpPr/>
          <p:nvPr/>
        </p:nvSpPr>
        <p:spPr>
          <a:xfrm>
            <a:off x="8412480" y="3392424"/>
            <a:ext cx="2697480" cy="475488"/>
          </a:xfrm>
          <a:prstGeom prst="rect">
            <a:avLst/>
          </a:prstGeom>
          <a:solidFill>
            <a:srgbClr val="EDF1F6"/>
          </a:solidFill>
          <a:ln w="12700">
            <a:solidFill>
              <a:srgbClr val="334155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8412480" y="3392424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51A24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REVIEW</a:t>
            </a:r>
            <a:endParaRPr lang="en-US" sz="950" dirty="0"/>
          </a:p>
        </p:txBody>
      </p:sp>
      <p:sp>
        <p:nvSpPr>
          <p:cNvPr id="101" name="Text 99"/>
          <p:cNvSpPr/>
          <p:nvPr/>
        </p:nvSpPr>
        <p:spPr>
          <a:xfrm>
            <a:off x="8412480" y="384962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2410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↓</a:t>
            </a:r>
            <a:endParaRPr lang="en-US" sz="1200" dirty="0"/>
          </a:p>
        </p:txBody>
      </p:sp>
      <p:sp>
        <p:nvSpPr>
          <p:cNvPr id="102" name="Shape 100"/>
          <p:cNvSpPr/>
          <p:nvPr/>
        </p:nvSpPr>
        <p:spPr>
          <a:xfrm>
            <a:off x="8412480" y="4105656"/>
            <a:ext cx="2697480" cy="475488"/>
          </a:xfrm>
          <a:prstGeom prst="rect">
            <a:avLst/>
          </a:prstGeom>
          <a:solidFill>
            <a:srgbClr val="3B2FA6"/>
          </a:solidFill>
          <a:ln w="12700">
            <a:solidFill>
              <a:srgbClr val="3B2FA6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8412480" y="4105656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RELEASE</a:t>
            </a:r>
            <a:endParaRPr lang="en-US" sz="950" dirty="0"/>
          </a:p>
        </p:txBody>
      </p:sp>
      <p:sp>
        <p:nvSpPr>
          <p:cNvPr id="104" name="Shape 102"/>
          <p:cNvSpPr/>
          <p:nvPr/>
        </p:nvSpPr>
        <p:spPr>
          <a:xfrm>
            <a:off x="8257032" y="459943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8257032" y="4709160"/>
            <a:ext cx="30083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Source: Administrative Resolution No. 37 of 2021 — Article 57.</a:t>
            </a:r>
            <a:endParaRPr lang="en-US" sz="1000" dirty="0"/>
          </a:p>
        </p:txBody>
      </p:sp>
      <p:sp>
        <p:nvSpPr>
          <p:cNvPr id="106" name="Shape 104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Dubai Administrative Resolution No. 37 of 2021, Article 57  •  DDA shoring permit package</a:t>
            </a:r>
            <a:endParaRPr lang="en-US" sz="900" dirty="0"/>
          </a:p>
        </p:txBody>
      </p:sp>
      <p:sp>
        <p:nvSpPr>
          <p:cNvPr id="108" name="Text 106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09" name="Text 107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ABU DHABI DMT / MUNICIPAL ELECTRONIC PERMITTING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Abu Dhabi DMT: permit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and stage controls.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DMT's municipal permit classification identifies Excavation / Shoring / Dewatering — All as requiring a Risk Assessment. The issued permit and inspection workflow determine any interim-level upload or sign-off.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788920"/>
            <a:ext cx="3413760" cy="265176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788920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23544" y="3044952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/ BEFORE WORK</a:t>
            </a:r>
            <a:endParaRPr lang="en-US" sz="900" dirty="0"/>
          </a:p>
        </p:txBody>
      </p:sp>
      <p:sp>
        <p:nvSpPr>
          <p:cNvPr id="72" name="Text 70"/>
          <p:cNvSpPr/>
          <p:nvPr/>
        </p:nvSpPr>
        <p:spPr>
          <a:xfrm>
            <a:off x="923544" y="3319272"/>
            <a:ext cx="29382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Approve the safety case</a:t>
            </a:r>
            <a:endParaRPr lang="en-US" sz="1450" dirty="0"/>
          </a:p>
        </p:txBody>
      </p:sp>
      <p:sp>
        <p:nvSpPr>
          <p:cNvPr id="73" name="Text 71"/>
          <p:cNvSpPr/>
          <p:nvPr/>
        </p:nvSpPr>
        <p:spPr>
          <a:xfrm>
            <a:off x="923544" y="3941064"/>
            <a:ext cx="2938272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Align risk assessment, shoring and dewatering method, instrumentation plan, emergency controls and permit interfaces to the approved design. Confirm the e-permit and all authority/asset-owner conditions.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4373880" y="2788920"/>
            <a:ext cx="3413760" cy="265176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4373880" y="2788920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611624" y="3044952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/ AT STAGE HOLD</a:t>
            </a:r>
            <a:endParaRPr lang="en-US" sz="900" dirty="0"/>
          </a:p>
        </p:txBody>
      </p:sp>
      <p:sp>
        <p:nvSpPr>
          <p:cNvPr id="77" name="Text 75"/>
          <p:cNvSpPr/>
          <p:nvPr/>
        </p:nvSpPr>
        <p:spPr>
          <a:xfrm>
            <a:off x="4611624" y="3319272"/>
            <a:ext cx="29382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Verify actual condition</a:t>
            </a:r>
            <a:endParaRPr lang="en-US" sz="1450" dirty="0"/>
          </a:p>
        </p:txBody>
      </p:sp>
      <p:sp>
        <p:nvSpPr>
          <p:cNvPr id="78" name="Text 76"/>
          <p:cNvSpPr/>
          <p:nvPr/>
        </p:nvSpPr>
        <p:spPr>
          <a:xfrm>
            <a:off x="4611624" y="3941064"/>
            <a:ext cx="2938272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Complete consultant/TWC inspection, monitoring trend review, water-control status, as-built checks and any required third-party verification. A raw spreadsheet is not an accepted stage release.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8061960" y="2788920"/>
            <a:ext cx="3413760" cy="265176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061960" y="2788920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8299704" y="3044952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/ RELEASE DECISION</a:t>
            </a:r>
            <a:endParaRPr lang="en-US" sz="900" dirty="0"/>
          </a:p>
        </p:txBody>
      </p:sp>
      <p:sp>
        <p:nvSpPr>
          <p:cNvPr id="82" name="Text 80"/>
          <p:cNvSpPr/>
          <p:nvPr/>
        </p:nvSpPr>
        <p:spPr>
          <a:xfrm>
            <a:off x="8299704" y="3319272"/>
            <a:ext cx="29382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Proceed, restrict or hold</a:t>
            </a:r>
            <a:endParaRPr lang="en-US" sz="1450" dirty="0"/>
          </a:p>
        </p:txBody>
      </p:sp>
      <p:sp>
        <p:nvSpPr>
          <p:cNvPr id="83" name="Text 81"/>
          <p:cNvSpPr/>
          <p:nvPr/>
        </p:nvSpPr>
        <p:spPr>
          <a:xfrm>
            <a:off x="8299704" y="3941064"/>
            <a:ext cx="2938272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Upload only the named evidence, record the decision and restrictions, set the next reading frequency and define escalation actions.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Abu Dhabi DMT / ADM MEPS EHS permit classification  •  ADOSH-SF v4.0 (July 2024)</a:t>
            </a:r>
            <a:endParaRPr lang="en-US" sz="900" dirty="0"/>
          </a:p>
        </p:txBody>
      </p:sp>
      <p:sp>
        <p:nvSpPr>
          <p:cNvPr id="86" name="Text 84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87" name="Text 85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51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INTERMEDIATE SHORING LEVEL / CONTROLLED RELEASE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604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No pack. No progression.</a:t>
            </a:r>
            <a:endParaRPr lang="en-US" sz="34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Before excavating below the last released level, installing the next support level or changing dewatering duty, the technical evidence must show that the current safety case remains valid.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880360"/>
            <a:ext cx="1078992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3008376"/>
            <a:ext cx="402336" cy="29260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30083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999232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COMPILE</a:t>
            </a:r>
            <a:endParaRPr lang="en-US" sz="1200" dirty="0"/>
          </a:p>
        </p:txBody>
      </p:sp>
      <p:sp>
        <p:nvSpPr>
          <p:cNvPr id="73" name="Text 71"/>
          <p:cNvSpPr/>
          <p:nvPr/>
        </p:nvSpPr>
        <p:spPr>
          <a:xfrm>
            <a:off x="3264408" y="2999232"/>
            <a:ext cx="81198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Freeze the current approved drawing, work sequence, monitoring data and water-control record.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685800" y="3611880"/>
            <a:ext cx="1078992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739896"/>
            <a:ext cx="402336" cy="29260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73989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730752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INSPECT</a:t>
            </a:r>
            <a:endParaRPr lang="en-US" sz="1200" dirty="0"/>
          </a:p>
        </p:txBody>
      </p:sp>
      <p:sp>
        <p:nvSpPr>
          <p:cNvPr id="78" name="Text 76"/>
          <p:cNvSpPr/>
          <p:nvPr/>
        </p:nvSpPr>
        <p:spPr>
          <a:xfrm>
            <a:off x="3264408" y="3730752"/>
            <a:ext cx="81198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Consultant/TWC walkdown verifies the installed support configuration, geometry and visible condition.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685800" y="4343400"/>
            <a:ext cx="1078992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471416"/>
            <a:ext cx="402336" cy="29260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47141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462272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INTERPRET</a:t>
            </a:r>
            <a:endParaRPr lang="en-US" sz="1200" dirty="0"/>
          </a:p>
        </p:txBody>
      </p:sp>
      <p:sp>
        <p:nvSpPr>
          <p:cNvPr id="83" name="Text 81"/>
          <p:cNvSpPr/>
          <p:nvPr/>
        </p:nvSpPr>
        <p:spPr>
          <a:xfrm>
            <a:off x="3264408" y="4462272"/>
            <a:ext cx="81198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Geotechnical review confirms instrument validity, trend and AAA status against stage-specific limits.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5074920"/>
            <a:ext cx="1078992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202936"/>
            <a:ext cx="402336" cy="29260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520293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5193792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RELEASE OR HOLD</a:t>
            </a:r>
            <a:endParaRPr lang="en-US" sz="1200" dirty="0"/>
          </a:p>
        </p:txBody>
      </p:sp>
      <p:sp>
        <p:nvSpPr>
          <p:cNvPr id="88" name="Text 86"/>
          <p:cNvSpPr/>
          <p:nvPr/>
        </p:nvSpPr>
        <p:spPr>
          <a:xfrm>
            <a:off x="3264408" y="5193792"/>
            <a:ext cx="81198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Named authority records the decision, restrictions, next reading frequency and escalation actions.</a:t>
            </a:r>
            <a:endParaRPr lang="en-US" sz="1050" dirty="0"/>
          </a:p>
        </p:txBody>
      </p:sp>
      <p:sp>
        <p:nvSpPr>
          <p:cNvPr id="89" name="Shape 87"/>
          <p:cNvSpPr/>
          <p:nvPr/>
        </p:nvSpPr>
        <p:spPr>
          <a:xfrm>
            <a:off x="685800" y="5806440"/>
            <a:ext cx="1078992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685800" y="589788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2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AUTHORITY UPLOAD ONLY WHERE PERMIT CONDITIONS REQUIRE IT</a:t>
            </a:r>
            <a:endParaRPr lang="en-US" sz="950" dirty="0"/>
          </a:p>
        </p:txBody>
      </p:sp>
      <p:sp>
        <p:nvSpPr>
          <p:cNvPr id="91" name="Shape 89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3A4356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Stage release: wall, walers, struts, anchors, geometry and water control — one accepted stage</a:t>
            </a:r>
            <a:endParaRPr lang="en-US" sz="900" dirty="0"/>
          </a:p>
        </p:txBody>
      </p:sp>
      <p:sp>
        <p:nvSpPr>
          <p:cNvPr id="93" name="Text 91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94" name="Text 92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INTERMEDIATE SHORING LEVEL / TECHNICAL RELEASE EVIDENCE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Instrumentation sign-off: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what must be certified.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stage report is not a raw-data dump. It must demonstrate valid readings, compatible ground response and an explicit engineering decision.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6517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7797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27797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770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DESIGN REFERENCE</a:t>
            </a:r>
            <a:endParaRPr lang="en-US" sz="1200" dirty="0"/>
          </a:p>
        </p:txBody>
      </p:sp>
      <p:sp>
        <p:nvSpPr>
          <p:cNvPr id="73" name="Text 71"/>
          <p:cNvSpPr/>
          <p:nvPr/>
        </p:nvSpPr>
        <p:spPr>
          <a:xfrm>
            <a:off x="3264408" y="2770632"/>
            <a:ext cx="8119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Approved shoring/dewatering drawing, current excavation depth, support stage and applicable AAA limits.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685800" y="31089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2369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2369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2278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INSTRUMENT VALIDITY</a:t>
            </a:r>
            <a:endParaRPr lang="en-US" sz="1200" dirty="0"/>
          </a:p>
        </p:txBody>
      </p:sp>
      <p:sp>
        <p:nvSpPr>
          <p:cNvPr id="78" name="Text 76"/>
          <p:cNvSpPr/>
          <p:nvPr/>
        </p:nvSpPr>
        <p:spPr>
          <a:xfrm>
            <a:off x="3264408" y="3227832"/>
            <a:ext cx="8119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ID, location, depth, calibration/function check, datum stability and reading frequency confirmed.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685800" y="35661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36941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36941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36850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TREND INTERPRETATION</a:t>
            </a:r>
            <a:endParaRPr lang="en-US" sz="1200" dirty="0"/>
          </a:p>
        </p:txBody>
      </p:sp>
      <p:sp>
        <p:nvSpPr>
          <p:cNvPr id="83" name="Text 81"/>
          <p:cNvSpPr/>
          <p:nvPr/>
        </p:nvSpPr>
        <p:spPr>
          <a:xfrm>
            <a:off x="3264408" y="3685032"/>
            <a:ext cx="8119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Movement, rate of change and groundwater response interpreted — not just tabulated.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40233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41513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41513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41422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AAA STATUS</a:t>
            </a:r>
            <a:endParaRPr lang="en-US" sz="1200" dirty="0"/>
          </a:p>
        </p:txBody>
      </p:sp>
      <p:sp>
        <p:nvSpPr>
          <p:cNvPr id="88" name="Text 86"/>
          <p:cNvSpPr/>
          <p:nvPr/>
        </p:nvSpPr>
        <p:spPr>
          <a:xfrm>
            <a:off x="3264408" y="4142232"/>
            <a:ext cx="8119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Alert / Alarm / Action status stated per instrument with the response actually taken.</a:t>
            </a:r>
            <a:endParaRPr lang="en-US" sz="1050" dirty="0"/>
          </a:p>
        </p:txBody>
      </p:sp>
      <p:sp>
        <p:nvSpPr>
          <p:cNvPr id="89" name="Shape 87"/>
          <p:cNvSpPr/>
          <p:nvPr/>
        </p:nvSpPr>
        <p:spPr>
          <a:xfrm>
            <a:off x="685800" y="44805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685800" y="46085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685800" y="46085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05</a:t>
            </a:r>
            <a:endParaRPr lang="en-US" sz="1000" dirty="0"/>
          </a:p>
        </p:txBody>
      </p:sp>
      <p:sp>
        <p:nvSpPr>
          <p:cNvPr id="92" name="Text 90"/>
          <p:cNvSpPr/>
          <p:nvPr/>
        </p:nvSpPr>
        <p:spPr>
          <a:xfrm>
            <a:off x="1252728" y="45994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WATER CONTROL</a:t>
            </a:r>
            <a:endParaRPr lang="en-US" sz="1200" dirty="0"/>
          </a:p>
        </p:txBody>
      </p:sp>
      <p:sp>
        <p:nvSpPr>
          <p:cNvPr id="93" name="Text 91"/>
          <p:cNvSpPr/>
          <p:nvPr/>
        </p:nvSpPr>
        <p:spPr>
          <a:xfrm>
            <a:off x="3264408" y="4599432"/>
            <a:ext cx="8119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Internal and external head, duty/standby pump status, discharge route and high-water response.</a:t>
            </a:r>
            <a:endParaRPr lang="en-US" sz="1050" dirty="0"/>
          </a:p>
        </p:txBody>
      </p:sp>
      <p:sp>
        <p:nvSpPr>
          <p:cNvPr id="94" name="Shape 92"/>
          <p:cNvSpPr/>
          <p:nvPr/>
        </p:nvSpPr>
        <p:spPr>
          <a:xfrm>
            <a:off x="685800" y="49377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685800" y="50657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685800" y="50657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</a:t>
            </a:r>
            <a:endParaRPr lang="en-US" sz="1000" dirty="0"/>
          </a:p>
        </p:txBody>
      </p:sp>
      <p:sp>
        <p:nvSpPr>
          <p:cNvPr id="97" name="Text 95"/>
          <p:cNvSpPr/>
          <p:nvPr/>
        </p:nvSpPr>
        <p:spPr>
          <a:xfrm>
            <a:off x="1252728" y="5056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ENGINEERING DECISION</a:t>
            </a:r>
            <a:endParaRPr lang="en-US" sz="1200" dirty="0"/>
          </a:p>
        </p:txBody>
      </p:sp>
      <p:sp>
        <p:nvSpPr>
          <p:cNvPr id="98" name="Text 96"/>
          <p:cNvSpPr/>
          <p:nvPr/>
        </p:nvSpPr>
        <p:spPr>
          <a:xfrm>
            <a:off x="3264408" y="5056632"/>
            <a:ext cx="8119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Named geotechnical/TW engineer states proceed, restrict or hold with conditions and next review.</a:t>
            </a:r>
            <a:endParaRPr lang="en-US" sz="1050" dirty="0"/>
          </a:p>
        </p:txBody>
      </p:sp>
      <p:sp>
        <p:nvSpPr>
          <p:cNvPr id="99" name="Shape 97"/>
          <p:cNvSpPr/>
          <p:nvPr/>
        </p:nvSpPr>
        <p:spPr>
          <a:xfrm>
            <a:off x="685800" y="5394960"/>
            <a:ext cx="1078992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685800" y="5440680"/>
            <a:ext cx="1078992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685800" y="5440680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941832" y="5550408"/>
            <a:ext cx="10277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NO-GO</a:t>
            </a:r>
            <a:endParaRPr lang="en-US" sz="1050" dirty="0"/>
          </a:p>
        </p:txBody>
      </p:sp>
      <p:sp>
        <p:nvSpPr>
          <p:cNvPr id="103" name="Text 101"/>
          <p:cNvSpPr/>
          <p:nvPr/>
        </p:nvSpPr>
        <p:spPr>
          <a:xfrm>
            <a:off x="941832" y="5806440"/>
            <a:ext cx="10277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An unsigned trend chart is not a release. The decision must be named, dated and conditioned.</a:t>
            </a:r>
            <a:endParaRPr lang="en-US" sz="1050" dirty="0"/>
          </a:p>
        </p:txBody>
      </p:sp>
      <p:sp>
        <p:nvSpPr>
          <p:cNvPr id="104" name="Shape 102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AAA = Alert / Alarm / Action trigger levels defined in the approved monitoring plan</a:t>
            </a:r>
            <a:endParaRPr lang="en-US" sz="900" dirty="0"/>
          </a:p>
        </p:txBody>
      </p:sp>
      <p:sp>
        <p:nvSpPr>
          <p:cNvPr id="106" name="Text 104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07" name="Text 105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AAA TRIGGER ESCALATION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6949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Three levels. Three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different responses.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Each level has a defined owner, timeframe and permitted work state. Escalation is automatic — it does not wait for a meeting.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880360"/>
            <a:ext cx="3413760" cy="2377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880360"/>
            <a:ext cx="3413760" cy="50292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923544" y="3136392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3B2FA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ALERT</a:t>
            </a:r>
            <a:endParaRPr lang="en-US" sz="900" dirty="0"/>
          </a:p>
        </p:txBody>
      </p:sp>
      <p:sp>
        <p:nvSpPr>
          <p:cNvPr id="72" name="Text 70"/>
          <p:cNvSpPr/>
          <p:nvPr/>
        </p:nvSpPr>
        <p:spPr>
          <a:xfrm>
            <a:off x="923544" y="3410712"/>
            <a:ext cx="29382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Increase attention</a:t>
            </a:r>
            <a:endParaRPr lang="en-US" sz="1450" dirty="0"/>
          </a:p>
        </p:txBody>
      </p:sp>
      <p:sp>
        <p:nvSpPr>
          <p:cNvPr id="73" name="Text 71"/>
          <p:cNvSpPr/>
          <p:nvPr/>
        </p:nvSpPr>
        <p:spPr>
          <a:xfrm>
            <a:off x="923544" y="4032504"/>
            <a:ext cx="293827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Raise reading frequency, notify TWC and consultant, verify instrument validity and record the cause review. Work may continue under review.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4373880" y="2880360"/>
            <a:ext cx="3413760" cy="2377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4373880" y="2880360"/>
            <a:ext cx="3413760" cy="50292"/>
          </a:xfrm>
          <a:prstGeom prst="rect">
            <a:avLst/>
          </a:prstGeom>
          <a:solidFill>
            <a:srgbClr val="B4530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611624" y="3136392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B45309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ALARM</a:t>
            </a:r>
            <a:endParaRPr lang="en-US" sz="900" dirty="0"/>
          </a:p>
        </p:txBody>
      </p:sp>
      <p:sp>
        <p:nvSpPr>
          <p:cNvPr id="77" name="Text 75"/>
          <p:cNvSpPr/>
          <p:nvPr/>
        </p:nvSpPr>
        <p:spPr>
          <a:xfrm>
            <a:off x="4611624" y="3410712"/>
            <a:ext cx="29382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Restrict and review</a:t>
            </a:r>
            <a:endParaRPr lang="en-US" sz="1450" dirty="0"/>
          </a:p>
        </p:txBody>
      </p:sp>
      <p:sp>
        <p:nvSpPr>
          <p:cNvPr id="78" name="Text 76"/>
          <p:cNvSpPr/>
          <p:nvPr/>
        </p:nvSpPr>
        <p:spPr>
          <a:xfrm>
            <a:off x="4611624" y="4032504"/>
            <a:ext cx="293827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Restrict adjacent loading and excavation advance, mobilise geotechnical review and apply contingency measures before further progression.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8061960" y="2880360"/>
            <a:ext cx="3413760" cy="2377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061960" y="2880360"/>
            <a:ext cx="3413760" cy="50292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8299704" y="3136392"/>
            <a:ext cx="293827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ACTION</a:t>
            </a:r>
            <a:endParaRPr lang="en-US" sz="900" dirty="0"/>
          </a:p>
        </p:txBody>
      </p:sp>
      <p:sp>
        <p:nvSpPr>
          <p:cNvPr id="82" name="Text 80"/>
          <p:cNvSpPr/>
          <p:nvPr/>
        </p:nvSpPr>
        <p:spPr>
          <a:xfrm>
            <a:off x="8299704" y="3410712"/>
            <a:ext cx="293827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Stop and evacuate</a:t>
            </a:r>
            <a:endParaRPr lang="en-US" sz="1450" dirty="0"/>
          </a:p>
        </p:txBody>
      </p:sp>
      <p:sp>
        <p:nvSpPr>
          <p:cNvPr id="83" name="Text 81"/>
          <p:cNvSpPr/>
          <p:nvPr/>
        </p:nvSpPr>
        <p:spPr>
          <a:xfrm>
            <a:off x="8299704" y="4032504"/>
            <a:ext cx="293827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Stop work, clear the influence zone, implement the designed emergency measure and rebuild the safety case before any restart.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5486400"/>
            <a:ext cx="10789920" cy="841248"/>
          </a:xfrm>
          <a:prstGeom prst="rect">
            <a:avLst/>
          </a:prstGeom>
          <a:solidFill>
            <a:srgbClr val="F6E6DF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486400"/>
            <a:ext cx="68580" cy="841248"/>
          </a:xfrm>
          <a:prstGeom prst="rect">
            <a:avLst/>
          </a:prstGeom>
          <a:solidFill>
            <a:srgbClr val="C2410C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41832" y="5596128"/>
            <a:ext cx="102778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RULE</a:t>
            </a:r>
            <a:endParaRPr lang="en-US" sz="1050" dirty="0"/>
          </a:p>
        </p:txBody>
      </p:sp>
      <p:sp>
        <p:nvSpPr>
          <p:cNvPr id="87" name="Text 85"/>
          <p:cNvSpPr/>
          <p:nvPr/>
        </p:nvSpPr>
        <p:spPr>
          <a:xfrm>
            <a:off x="941832" y="5852160"/>
            <a:ext cx="10277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Instrument fault is treated as the worst credible condition until the reading is proven valid.</a:t>
            </a:r>
            <a:endParaRPr lang="en-US" sz="1050" dirty="0"/>
          </a:p>
        </p:txBody>
      </p:sp>
      <p:sp>
        <p:nvSpPr>
          <p:cNvPr id="88" name="Shape 86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Approved monitoring plan  •  Dubai Article 57 continuous monitoring  •  DMT risk assessment</a:t>
            </a:r>
            <a:endParaRPr lang="en-US" sz="900" dirty="0"/>
          </a:p>
        </p:txBody>
      </p:sp>
      <p:sp>
        <p:nvSpPr>
          <p:cNvPr id="90" name="Text 88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91" name="Text 89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2E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334155">
                <a:alpha val="14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334155">
                <a:alpha val="7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WATER CONTROL / RESILIENCE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6949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Dewatering resilience is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part of the release.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Groundwater control failure changes the shoring load case within hours. Prove the redundancy before any stage progression or isolation.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880360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3008376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30083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999232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DUTY / STANDBY</a:t>
            </a:r>
            <a:endParaRPr lang="en-US" sz="1200" dirty="0"/>
          </a:p>
        </p:txBody>
      </p:sp>
      <p:sp>
        <p:nvSpPr>
          <p:cNvPr id="73" name="Text 71"/>
          <p:cNvSpPr/>
          <p:nvPr/>
        </p:nvSpPr>
        <p:spPr>
          <a:xfrm>
            <a:off x="3264408" y="2999232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Tested standby pump of equal capacity, proven to start and deliver on the same discharge route.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685800" y="3666744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794760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794760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785616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POWER RESILIENCE</a:t>
            </a:r>
            <a:endParaRPr lang="en-US" sz="1200" dirty="0"/>
          </a:p>
        </p:txBody>
      </p:sp>
      <p:sp>
        <p:nvSpPr>
          <p:cNvPr id="78" name="Text 76"/>
          <p:cNvSpPr/>
          <p:nvPr/>
        </p:nvSpPr>
        <p:spPr>
          <a:xfrm>
            <a:off x="3264408" y="3785616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Independent power or fuel, generator/ATS proven, and control supply covered by the isolation plan.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685800" y="4453128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581144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581144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572000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ALARM &amp; RESPONSE</a:t>
            </a:r>
            <a:endParaRPr lang="en-US" sz="1200" dirty="0"/>
          </a:p>
        </p:txBody>
      </p:sp>
      <p:sp>
        <p:nvSpPr>
          <p:cNvPr id="83" name="Text 81"/>
          <p:cNvSpPr/>
          <p:nvPr/>
        </p:nvSpPr>
        <p:spPr>
          <a:xfrm>
            <a:off x="3264408" y="4572000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High-water alarm, named responder, escalation contacts and a rehearsed flooding contingency.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5239512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367528"/>
            <a:ext cx="402336" cy="292608"/>
          </a:xfrm>
          <a:prstGeom prst="rect">
            <a:avLst/>
          </a:prstGeom>
          <a:solidFill>
            <a:srgbClr val="151A2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5367528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5358384"/>
            <a:ext cx="19202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51A2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DISCHARGE ROUTE</a:t>
            </a:r>
            <a:endParaRPr lang="en-US" sz="1200" dirty="0"/>
          </a:p>
        </p:txBody>
      </p:sp>
      <p:sp>
        <p:nvSpPr>
          <p:cNvPr id="88" name="Text 86"/>
          <p:cNvSpPr/>
          <p:nvPr/>
        </p:nvSpPr>
        <p:spPr>
          <a:xfrm>
            <a:off x="3264408" y="5358384"/>
            <a:ext cx="409651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Approved receiving asset, permitted quality and no uncontrolled recharge into the excavation influence zone.</a:t>
            </a:r>
            <a:endParaRPr lang="en-US" sz="1050" dirty="0"/>
          </a:p>
        </p:txBody>
      </p:sp>
      <p:sp>
        <p:nvSpPr>
          <p:cNvPr id="89" name="Shape 87"/>
          <p:cNvSpPr/>
          <p:nvPr/>
        </p:nvSpPr>
        <p:spPr>
          <a:xfrm>
            <a:off x="685800" y="6025896"/>
            <a:ext cx="6766560" cy="0"/>
          </a:xfrm>
          <a:prstGeom prst="line">
            <a:avLst/>
          </a:prstGeom>
          <a:noFill/>
          <a:ln w="9525">
            <a:solidFill>
              <a:srgbClr val="B9C2D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8001000" y="1051560"/>
            <a:ext cx="3520440" cy="4663440"/>
          </a:xfrm>
          <a:prstGeom prst="rect">
            <a:avLst/>
          </a:prstGeom>
          <a:solidFill>
            <a:srgbClr val="EDF1F6"/>
          </a:solidFill>
          <a:ln w="12700">
            <a:solidFill>
              <a:srgbClr val="9FAABB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001000" y="1033272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40" kern="0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SECTION A–A</a:t>
            </a:r>
            <a:endParaRPr lang="en-US" sz="950" dirty="0"/>
          </a:p>
        </p:txBody>
      </p:sp>
      <p:sp>
        <p:nvSpPr>
          <p:cNvPr id="93" name="Shape 91"/>
          <p:cNvSpPr/>
          <p:nvPr/>
        </p:nvSpPr>
        <p:spPr>
          <a:xfrm>
            <a:off x="8321040" y="2057400"/>
            <a:ext cx="2880360" cy="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144000" y="2057400"/>
            <a:ext cx="0" cy="228600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10378440" y="2057400"/>
            <a:ext cx="0" cy="228600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9144000" y="4343400"/>
            <a:ext cx="1234440" cy="0"/>
          </a:xfrm>
          <a:prstGeom prst="line">
            <a:avLst/>
          </a:prstGeom>
          <a:noFill/>
          <a:ln w="15875">
            <a:solidFill>
              <a:srgbClr val="334155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9144000" y="2560320"/>
            <a:ext cx="1234440" cy="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9144000" y="3383280"/>
            <a:ext cx="1234440" cy="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8321040" y="3840480"/>
            <a:ext cx="2880360" cy="0"/>
          </a:xfrm>
          <a:prstGeom prst="line">
            <a:avLst/>
          </a:prstGeom>
          <a:noFill/>
          <a:ln w="12700">
            <a:solidFill>
              <a:srgbClr val="6A5BD6"/>
            </a:solidFill>
            <a:prstDash val="dash"/>
          </a:ln>
        </p:spPr>
      </p:sp>
      <p:sp>
        <p:nvSpPr>
          <p:cNvPr id="100" name="Text 98"/>
          <p:cNvSpPr/>
          <p:nvPr/>
        </p:nvSpPr>
        <p:spPr>
          <a:xfrm>
            <a:off x="8321040" y="3575304"/>
            <a:ext cx="640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GWL</a:t>
            </a:r>
            <a:endParaRPr lang="en-US" sz="850" dirty="0"/>
          </a:p>
        </p:txBody>
      </p:sp>
      <p:sp>
        <p:nvSpPr>
          <p:cNvPr id="101" name="Shape 99"/>
          <p:cNvSpPr/>
          <p:nvPr/>
        </p:nvSpPr>
        <p:spPr>
          <a:xfrm>
            <a:off x="9144000" y="4663440"/>
            <a:ext cx="1234440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9144000" y="459943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0378440" y="4599432"/>
            <a:ext cx="0" cy="128016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9144000" y="4352544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RETAINED EXCAVATION</a:t>
            </a:r>
            <a:endParaRPr lang="en-US" sz="950" dirty="0"/>
          </a:p>
        </p:txBody>
      </p:sp>
      <p:sp>
        <p:nvSpPr>
          <p:cNvPr id="105" name="Shape 103"/>
          <p:cNvSpPr/>
          <p:nvPr/>
        </p:nvSpPr>
        <p:spPr>
          <a:xfrm>
            <a:off x="8257032" y="4599432"/>
            <a:ext cx="3008376" cy="0"/>
          </a:xfrm>
          <a:prstGeom prst="line">
            <a:avLst/>
          </a:prstGeom>
          <a:noFill/>
          <a:ln w="12700">
            <a:solidFill>
              <a:srgbClr val="C2410C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8257032" y="4709160"/>
            <a:ext cx="30083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5A667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Drawdown and inflow control must remain within the approved design envelope.</a:t>
            </a:r>
            <a:endParaRPr lang="en-US" sz="1000" dirty="0"/>
          </a:p>
        </p:txBody>
      </p:sp>
      <p:sp>
        <p:nvSpPr>
          <p:cNvPr id="107" name="Shape 105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AFB9C9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Dewatering must be compatible with shoring performance — Dubai Article 57</a:t>
            </a:r>
            <a:endParaRPr lang="en-US" sz="900" dirty="0"/>
          </a:p>
        </p:txBody>
      </p:sp>
      <p:sp>
        <p:nvSpPr>
          <p:cNvPr id="109" name="Text 107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6E7A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110" name="Text 108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51A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0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0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1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24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3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38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4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52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6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7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76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81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91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096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705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010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20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24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34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839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488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753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3632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0668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2776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5824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1887200" y="0"/>
            <a:ext cx="0" cy="685800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192000" y="0"/>
            <a:ext cx="0" cy="685800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0" y="304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0" y="609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0" y="9144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0" y="1219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0" y="1524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0" y="1828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0" y="2133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0" y="2438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0" y="27432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0" y="3048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0" y="3352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0" y="3657600"/>
            <a:ext cx="12191695" cy="0"/>
          </a:xfrm>
          <a:prstGeom prst="line">
            <a:avLst/>
          </a:prstGeom>
          <a:noFill/>
          <a:ln w="9525">
            <a:solidFill>
              <a:srgbClr val="FFFFFF">
                <a:alpha val="11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0" y="3962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0" y="4267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0" y="4572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0" y="4876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0" y="5181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0" y="54864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0" y="57912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0" y="60960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0" y="670560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5000"/>
              </a:srgbClr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5800" y="475488"/>
            <a:ext cx="8778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6A5BD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PTW ISOLATION &amp; LOTO / ELECTRICAL DEWATERING PUMPS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685800" y="786384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Isolate the pump only</a:t>
            </a:r>
            <a:endParaRPr lang="en-US" sz="3200" dirty="0"/>
          </a:p>
          <a:p>
            <a:pPr indent="0" marL="0">
              <a:lnSpc>
                <a:spcPts val="3392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with the water secured.</a:t>
            </a:r>
            <a:endParaRPr lang="en-US" sz="3200" dirty="0"/>
          </a:p>
        </p:txBody>
      </p:sp>
      <p:sp>
        <p:nvSpPr>
          <p:cNvPr id="68" name="Text 66"/>
          <p:cNvSpPr/>
          <p:nvPr/>
        </p:nvSpPr>
        <p:spPr>
          <a:xfrm>
            <a:off x="685800" y="1920240"/>
            <a:ext cx="9692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23"/>
              </a:lnSpc>
              <a:buNone/>
            </a:pPr>
            <a:r>
              <a:rPr lang="en-US" sz="13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Do not isolate a duty pump if loss of pumping could create uncontrolled water rise, flooding, base-heave, piping, uplift or loss of safe access.</a:t>
            </a:r>
            <a:endParaRPr lang="en-US" sz="1350" dirty="0"/>
          </a:p>
        </p:txBody>
      </p:sp>
      <p:sp>
        <p:nvSpPr>
          <p:cNvPr id="69" name="Shape 67"/>
          <p:cNvSpPr/>
          <p:nvPr/>
        </p:nvSpPr>
        <p:spPr>
          <a:xfrm>
            <a:off x="685800" y="2788920"/>
            <a:ext cx="1078992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5800" y="2916936"/>
            <a:ext cx="402336" cy="29260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85800" y="291693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1252728" y="2907792"/>
            <a:ext cx="1920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PLAN &amp; PERMIT</a:t>
            </a:r>
            <a:endParaRPr lang="en-US" sz="1200" dirty="0"/>
          </a:p>
        </p:txBody>
      </p:sp>
      <p:sp>
        <p:nvSpPr>
          <p:cNvPr id="73" name="Text 71"/>
          <p:cNvSpPr/>
          <p:nvPr/>
        </p:nvSpPr>
        <p:spPr>
          <a:xfrm>
            <a:off x="3264408" y="2907792"/>
            <a:ext cx="811987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Raise the electrical isolation certificate under the controlling PTW: pump, feeder, panel, scope, AP, permit holder and competent electrician. Record water level, flow and duty/standby status.</a:t>
            </a:r>
            <a:endParaRPr lang="en-US" sz="1050" dirty="0"/>
          </a:p>
        </p:txBody>
      </p:sp>
      <p:sp>
        <p:nvSpPr>
          <p:cNvPr id="74" name="Shape 72"/>
          <p:cNvSpPr/>
          <p:nvPr/>
        </p:nvSpPr>
        <p:spPr>
          <a:xfrm>
            <a:off x="685800" y="3566160"/>
            <a:ext cx="1078992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685800" y="3694176"/>
            <a:ext cx="402336" cy="29260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5800" y="369417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1252728" y="3685032"/>
            <a:ext cx="1920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IDENTIFY SOURCES</a:t>
            </a:r>
            <a:endParaRPr lang="en-US" sz="1200" dirty="0"/>
          </a:p>
        </p:txBody>
      </p:sp>
      <p:sp>
        <p:nvSpPr>
          <p:cNvPr id="78" name="Text 76"/>
          <p:cNvSpPr/>
          <p:nvPr/>
        </p:nvSpPr>
        <p:spPr>
          <a:xfrm>
            <a:off x="3264408" y="3685032"/>
            <a:ext cx="811987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Trace normal feeder, generator/ATS, control/UPS supply, VFD, remote PLC/SCADA, float/pressure switch and automatic restart commands. Do not rely on a stop button or HMI.</a:t>
            </a:r>
            <a:endParaRPr lang="en-US" sz="1050" dirty="0"/>
          </a:p>
        </p:txBody>
      </p:sp>
      <p:sp>
        <p:nvSpPr>
          <p:cNvPr id="79" name="Shape 77"/>
          <p:cNvSpPr/>
          <p:nvPr/>
        </p:nvSpPr>
        <p:spPr>
          <a:xfrm>
            <a:off x="685800" y="4343400"/>
            <a:ext cx="1078992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685800" y="4471416"/>
            <a:ext cx="402336" cy="29260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685800" y="447141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1252728" y="4462272"/>
            <a:ext cx="1920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ISOLATE &amp; LOCK</a:t>
            </a:r>
            <a:endParaRPr lang="en-US" sz="1200" dirty="0"/>
          </a:p>
        </p:txBody>
      </p:sp>
      <p:sp>
        <p:nvSpPr>
          <p:cNvPr id="83" name="Text 81"/>
          <p:cNvSpPr/>
          <p:nvPr/>
        </p:nvSpPr>
        <p:spPr>
          <a:xfrm>
            <a:off x="3264408" y="4462272"/>
            <a:ext cx="811987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Open all energy-isolating devices, isolate control and alternate supplies, apply individual locks and tags, and prove dead at the point of work.</a:t>
            </a:r>
            <a:endParaRPr lang="en-US" sz="1050" dirty="0"/>
          </a:p>
        </p:txBody>
      </p:sp>
      <p:sp>
        <p:nvSpPr>
          <p:cNvPr id="84" name="Shape 82"/>
          <p:cNvSpPr/>
          <p:nvPr/>
        </p:nvSpPr>
        <p:spPr>
          <a:xfrm>
            <a:off x="685800" y="5120640"/>
            <a:ext cx="1078992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85800" y="5248656"/>
            <a:ext cx="402336" cy="292608"/>
          </a:xfrm>
          <a:prstGeom prst="rect">
            <a:avLst/>
          </a:prstGeom>
          <a:solidFill>
            <a:srgbClr val="3B2FA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85800" y="5248656"/>
            <a:ext cx="402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252728" y="5239512"/>
            <a:ext cx="1920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RESTORE UNDER CONTROL</a:t>
            </a:r>
            <a:endParaRPr lang="en-US" sz="1200" dirty="0"/>
          </a:p>
        </p:txBody>
      </p:sp>
      <p:sp>
        <p:nvSpPr>
          <p:cNvPr id="88" name="Text 86"/>
          <p:cNvSpPr/>
          <p:nvPr/>
        </p:nvSpPr>
        <p:spPr>
          <a:xfrm>
            <a:off x="3264408" y="5239512"/>
            <a:ext cx="811987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C6CED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Remove locks in the named sequence, confirm guards and level controls, restart with the water condition observed and record the restored duty/standby state.</a:t>
            </a:r>
            <a:endParaRPr lang="en-US" sz="1050" dirty="0"/>
          </a:p>
        </p:txBody>
      </p:sp>
      <p:sp>
        <p:nvSpPr>
          <p:cNvPr id="89" name="Shape 87"/>
          <p:cNvSpPr/>
          <p:nvPr/>
        </p:nvSpPr>
        <p:spPr>
          <a:xfrm>
            <a:off x="685800" y="5897880"/>
            <a:ext cx="10789920" cy="0"/>
          </a:xfrm>
          <a:prstGeom prst="line">
            <a:avLst/>
          </a:prstGeom>
          <a:noFill/>
          <a:ln w="9525">
            <a:solidFill>
              <a:srgbClr val="394254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685800" y="594360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10" kern="0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FIRST PROVIDE A TESTED STANDBY PUMP, INDEPENDENT POWER/FUEL, HIGH-WATER ALARM AND ACCEPTED CONTINGENCY.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685800" y="6272784"/>
            <a:ext cx="10820095" cy="0"/>
          </a:xfrm>
          <a:prstGeom prst="line">
            <a:avLst/>
          </a:prstGeom>
          <a:noFill/>
          <a:ln w="9525">
            <a:solidFill>
              <a:srgbClr val="3A4356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685800" y="6364224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ADOSH-SF CoP 21.0 Permit to Work  •  CoP 15.0 Electrical Safety  •  isolation &amp; LOTO</a:t>
            </a:r>
            <a:endParaRPr lang="en-US" sz="900" dirty="0"/>
          </a:p>
        </p:txBody>
      </p:sp>
      <p:sp>
        <p:nvSpPr>
          <p:cNvPr id="93" name="Text 91"/>
          <p:cNvSpPr/>
          <p:nvPr/>
        </p:nvSpPr>
        <p:spPr>
          <a:xfrm>
            <a:off x="9402775" y="6364224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spc="160" kern="0" dirty="0">
                <a:solidFill>
                  <a:srgbClr val="8C97A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SITE SAFETY UAE</a:t>
            </a:r>
            <a:endParaRPr lang="en-US" sz="900" dirty="0"/>
          </a:p>
        </p:txBody>
      </p:sp>
      <p:sp>
        <p:nvSpPr>
          <p:cNvPr id="94" name="Text 92"/>
          <p:cNvSpPr/>
          <p:nvPr/>
        </p:nvSpPr>
        <p:spPr>
          <a:xfrm>
            <a:off x="11478463" y="636422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C2410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Site Safety UAE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Stage Release, AAA Monitoring &amp; Dewatering-Pump LOTO</dc:title>
  <dc:subject>PptxGenJS Presentation</dc:subject>
  <dc:creator>Site Safety UAE</dc:creator>
  <cp:lastModifiedBy>Site Safety UAE</cp:lastModifiedBy>
  <cp:revision>1</cp:revision>
  <dcterms:created xsi:type="dcterms:W3CDTF">2026-08-09T03:26:44Z</dcterms:created>
  <dcterms:modified xsi:type="dcterms:W3CDTF">2026-08-09T03:26:44Z</dcterms:modified>
</cp:coreProperties>
</file>