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51A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04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09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219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524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133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438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048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352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962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67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876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181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791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096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705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010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620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924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534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39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448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753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363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0668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277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582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18872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2192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0" y="0"/>
            <a:ext cx="12191695" cy="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0" y="304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0" y="6096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0" y="914400"/>
            <a:ext cx="12191695" cy="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0" y="12192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0" y="15240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0" y="1828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0" y="21336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24384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0" y="2743200"/>
            <a:ext cx="12191695" cy="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0" y="30480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0" y="3352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0" y="3657600"/>
            <a:ext cx="12191695" cy="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0" y="39624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0" y="42672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0" y="45720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0" y="4876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0" y="51816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0" y="54864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0" y="57912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0" y="60960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0" y="6400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0" y="67056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685800" y="685800"/>
            <a:ext cx="0" cy="5486400"/>
          </a:xfrm>
          <a:prstGeom prst="line">
            <a:avLst/>
          </a:prstGeom>
          <a:noFill/>
          <a:ln w="25400">
            <a:solidFill>
              <a:srgbClr val="C2410C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685800" y="1874520"/>
            <a:ext cx="7863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CONTRACTOR SAFETY BRIEFING  //  FIELD CONTROLS</a:t>
            </a:r>
            <a:endParaRPr lang="en-US" sz="1100" dirty="0"/>
          </a:p>
        </p:txBody>
      </p:sp>
      <p:sp>
        <p:nvSpPr>
          <p:cNvPr id="68" name="Text 66"/>
          <p:cNvSpPr/>
          <p:nvPr/>
        </p:nvSpPr>
        <p:spPr>
          <a:xfrm>
            <a:off x="960120" y="2240280"/>
            <a:ext cx="67665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46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DEEP EXCAVATION,</a:t>
            </a:r>
            <a:endParaRPr lang="en-US" sz="4200" dirty="0"/>
          </a:p>
          <a:p>
            <a:pPr indent="0" marL="0">
              <a:lnSpc>
                <a:spcPts val="46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SHORING &amp; DEWATERING</a:t>
            </a:r>
            <a:endParaRPr lang="en-US" sz="4200" dirty="0"/>
          </a:p>
        </p:txBody>
      </p:sp>
      <p:sp>
        <p:nvSpPr>
          <p:cNvPr id="69" name="Text 67"/>
          <p:cNvSpPr/>
          <p:nvPr/>
        </p:nvSpPr>
        <p:spPr>
          <a:xfrm>
            <a:off x="960120" y="4114800"/>
            <a:ext cx="6309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500" dirty="0">
                <a:solidFill>
                  <a:srgbClr val="C6CED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Permit discipline, monitoring, audit controls and flooded-collapse readiness.</a:t>
            </a:r>
            <a:endParaRPr lang="en-US" sz="1500" dirty="0"/>
          </a:p>
        </p:txBody>
      </p:sp>
      <p:sp>
        <p:nvSpPr>
          <p:cNvPr id="70" name="Text 68"/>
          <p:cNvSpPr/>
          <p:nvPr/>
        </p:nvSpPr>
        <p:spPr>
          <a:xfrm>
            <a:off x="960120" y="4892040"/>
            <a:ext cx="6766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80" kern="0" dirty="0">
                <a:solidFill>
                  <a:srgbClr val="6A5BD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CONSTRUCTION  •  TEMPORARY WORKS  •  DEWATERING TEAMS</a:t>
            </a:r>
            <a:endParaRPr lang="en-US" sz="1050" dirty="0"/>
          </a:p>
        </p:txBody>
      </p:sp>
      <p:sp>
        <p:nvSpPr>
          <p:cNvPr id="71" name="Shape 69"/>
          <p:cNvSpPr/>
          <p:nvPr/>
        </p:nvSpPr>
        <p:spPr>
          <a:xfrm>
            <a:off x="8001000" y="1234440"/>
            <a:ext cx="3520440" cy="4389120"/>
          </a:xfrm>
          <a:prstGeom prst="rect">
            <a:avLst/>
          </a:prstGeom>
          <a:solidFill>
            <a:srgbClr val="1E2532"/>
          </a:solidFill>
          <a:ln w="12700">
            <a:solidFill>
              <a:srgbClr val="3A4356"/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8001000" y="1216152"/>
            <a:ext cx="2148840" cy="310896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8001000" y="1216152"/>
            <a:ext cx="2148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40" kern="0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SECTION A–A</a:t>
            </a:r>
            <a:endParaRPr lang="en-US" sz="950" dirty="0"/>
          </a:p>
        </p:txBody>
      </p:sp>
      <p:sp>
        <p:nvSpPr>
          <p:cNvPr id="74" name="Shape 72"/>
          <p:cNvSpPr/>
          <p:nvPr/>
        </p:nvSpPr>
        <p:spPr>
          <a:xfrm>
            <a:off x="8321040" y="2286000"/>
            <a:ext cx="2880360" cy="0"/>
          </a:xfrm>
          <a:prstGeom prst="line">
            <a:avLst/>
          </a:prstGeom>
          <a:noFill/>
          <a:ln w="12700">
            <a:solidFill>
              <a:srgbClr val="8FA0BC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9144000" y="2286000"/>
            <a:ext cx="0" cy="2377440"/>
          </a:xfrm>
          <a:prstGeom prst="line">
            <a:avLst/>
          </a:prstGeom>
          <a:noFill/>
          <a:ln w="15875">
            <a:solidFill>
              <a:srgbClr val="8FA0BC"/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0378440" y="2286000"/>
            <a:ext cx="0" cy="2377440"/>
          </a:xfrm>
          <a:prstGeom prst="line">
            <a:avLst/>
          </a:prstGeom>
          <a:noFill/>
          <a:ln w="15875">
            <a:solidFill>
              <a:srgbClr val="8FA0BC"/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9144000" y="4663440"/>
            <a:ext cx="1234440" cy="0"/>
          </a:xfrm>
          <a:prstGeom prst="line">
            <a:avLst/>
          </a:prstGeom>
          <a:noFill/>
          <a:ln w="15875">
            <a:solidFill>
              <a:srgbClr val="8FA0BC"/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9144000" y="2788920"/>
            <a:ext cx="1234440" cy="0"/>
          </a:xfrm>
          <a:prstGeom prst="line">
            <a:avLst/>
          </a:prstGeom>
          <a:noFill/>
          <a:ln w="12700">
            <a:solidFill>
              <a:srgbClr val="8FA0BC"/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9144000" y="3657600"/>
            <a:ext cx="1234440" cy="0"/>
          </a:xfrm>
          <a:prstGeom prst="line">
            <a:avLst/>
          </a:prstGeom>
          <a:noFill/>
          <a:ln w="12700">
            <a:solidFill>
              <a:srgbClr val="8FA0BC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8321040" y="4160520"/>
            <a:ext cx="2880360" cy="0"/>
          </a:xfrm>
          <a:prstGeom prst="line">
            <a:avLst/>
          </a:prstGeom>
          <a:noFill/>
          <a:ln w="12700">
            <a:solidFill>
              <a:srgbClr val="6A5BD6"/>
            </a:solidFill>
            <a:prstDash val="dash"/>
          </a:ln>
        </p:spPr>
      </p:sp>
      <p:sp>
        <p:nvSpPr>
          <p:cNvPr id="81" name="Text 79"/>
          <p:cNvSpPr/>
          <p:nvPr/>
        </p:nvSpPr>
        <p:spPr>
          <a:xfrm>
            <a:off x="8321040" y="3895344"/>
            <a:ext cx="640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A5BD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GWL</a:t>
            </a:r>
            <a:endParaRPr lang="en-US" sz="850" dirty="0"/>
          </a:p>
        </p:txBody>
      </p:sp>
      <p:sp>
        <p:nvSpPr>
          <p:cNvPr id="82" name="Shape 80"/>
          <p:cNvSpPr/>
          <p:nvPr/>
        </p:nvSpPr>
        <p:spPr>
          <a:xfrm>
            <a:off x="9144000" y="4983480"/>
            <a:ext cx="1234440" cy="0"/>
          </a:xfrm>
          <a:prstGeom prst="line">
            <a:avLst/>
          </a:prstGeom>
          <a:noFill/>
          <a:ln w="12700">
            <a:solidFill>
              <a:srgbClr val="C2410C"/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9144000" y="4919472"/>
            <a:ext cx="0" cy="128016"/>
          </a:xfrm>
          <a:prstGeom prst="line">
            <a:avLst/>
          </a:prstGeom>
          <a:noFill/>
          <a:ln w="12700">
            <a:solidFill>
              <a:srgbClr val="C2410C"/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78440" y="4919472"/>
            <a:ext cx="0" cy="128016"/>
          </a:xfrm>
          <a:prstGeom prst="line">
            <a:avLst/>
          </a:prstGeom>
          <a:noFill/>
          <a:ln w="12700">
            <a:solidFill>
              <a:srgbClr val="C2410C"/>
            </a:solidFill>
            <a:prstDash val="solid"/>
          </a:ln>
        </p:spPr>
      </p:sp>
      <p:sp>
        <p:nvSpPr>
          <p:cNvPr id="85" name="Text 83"/>
          <p:cNvSpPr/>
          <p:nvPr/>
        </p:nvSpPr>
        <p:spPr>
          <a:xfrm>
            <a:off x="9144000" y="4672584"/>
            <a:ext cx="1234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EXCAVATION &gt; 5.0 M</a:t>
            </a:r>
            <a:endParaRPr lang="en-US" sz="1000" dirty="0"/>
          </a:p>
        </p:txBody>
      </p:sp>
      <p:sp>
        <p:nvSpPr>
          <p:cNvPr id="86" name="Text 84"/>
          <p:cNvSpPr/>
          <p:nvPr/>
        </p:nvSpPr>
        <p:spPr>
          <a:xfrm>
            <a:off x="960120" y="59893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8C97A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SITE SAFETY UAE</a:t>
            </a:r>
            <a:endParaRPr lang="en-US" sz="1000" dirty="0"/>
          </a:p>
        </p:txBody>
      </p:sp>
      <p:sp>
        <p:nvSpPr>
          <p:cNvPr id="87" name="Text 85"/>
          <p:cNvSpPr/>
          <p:nvPr/>
        </p:nvSpPr>
        <p:spPr>
          <a:xfrm>
            <a:off x="7573975" y="5989320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C97A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ADOSH-SF v4.0 (July 2024) aligned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E2E7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04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09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219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524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133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438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048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352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962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67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876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181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791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096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705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010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620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924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534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39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448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753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363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0668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277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582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18872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2192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0" y="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0" y="304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0" y="609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0" y="9144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0" y="1219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0" y="1524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0" y="1828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0" y="2133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2438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0" y="27432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0" y="3048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0" y="3352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0" y="36576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0" y="3962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0" y="4267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0" y="4572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0" y="4876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0" y="5181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0" y="5486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0" y="5791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0" y="6096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0" y="6400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0" y="6705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85800" y="475488"/>
            <a:ext cx="7863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FLOODED COLLAPSE RESCUE PRINCIPLE  //  STABILITY IS LIFE SAFETY</a:t>
            </a:r>
            <a:endParaRPr lang="en-US" sz="1100" dirty="0"/>
          </a:p>
        </p:txBody>
      </p:sp>
      <p:sp>
        <p:nvSpPr>
          <p:cNvPr id="67" name="Text 65"/>
          <p:cNvSpPr/>
          <p:nvPr/>
        </p:nvSpPr>
        <p:spPr>
          <a:xfrm>
            <a:off x="685800" y="786384"/>
            <a:ext cx="10058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604"/>
              </a:lnSpc>
              <a:buNone/>
            </a:pPr>
            <a:r>
              <a:rPr lang="en-US" sz="34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Stabilise before you rescue</a:t>
            </a:r>
            <a:endParaRPr lang="en-US" sz="3400" dirty="0"/>
          </a:p>
        </p:txBody>
      </p:sp>
      <p:sp>
        <p:nvSpPr>
          <p:cNvPr id="68" name="Text 66"/>
          <p:cNvSpPr/>
          <p:nvPr/>
        </p:nvSpPr>
        <p:spPr>
          <a:xfrm>
            <a:off x="685800" y="1810512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90"/>
              </a:lnSpc>
              <a:buNone/>
            </a:pPr>
            <a:r>
              <a:rPr lang="en-US" sz="14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The first objective is to prevent additional casualties. Control hazards first, then use the recovery method the plan and rescue capability support.</a:t>
            </a:r>
            <a:endParaRPr lang="en-US" sz="1400" dirty="0"/>
          </a:p>
        </p:txBody>
      </p:sp>
      <p:sp>
        <p:nvSpPr>
          <p:cNvPr id="69" name="Shape 67"/>
          <p:cNvSpPr/>
          <p:nvPr/>
        </p:nvSpPr>
        <p:spPr>
          <a:xfrm>
            <a:off x="685800" y="2651760"/>
            <a:ext cx="3413760" cy="2743200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685800" y="2651760"/>
            <a:ext cx="3413760" cy="50292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941832" y="2926080"/>
            <a:ext cx="29016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01 / FREEZE THE HAZARDS</a:t>
            </a:r>
            <a:endParaRPr lang="en-US" sz="950" dirty="0"/>
          </a:p>
        </p:txBody>
      </p:sp>
      <p:sp>
        <p:nvSpPr>
          <p:cNvPr id="72" name="Text 70"/>
          <p:cNvSpPr/>
          <p:nvPr/>
        </p:nvSpPr>
        <p:spPr>
          <a:xfrm>
            <a:off x="941832" y="3218688"/>
            <a:ext cx="290169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6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Control first</a:t>
            </a:r>
            <a:endParaRPr lang="en-US" sz="1600" dirty="0"/>
          </a:p>
        </p:txBody>
      </p:sp>
      <p:sp>
        <p:nvSpPr>
          <p:cNvPr id="73" name="Text 71"/>
          <p:cNvSpPr/>
          <p:nvPr/>
        </p:nvSpPr>
        <p:spPr>
          <a:xfrm>
            <a:off x="941832" y="3785616"/>
            <a:ext cx="2901696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Stop plant, lifting and vibration; control water and electrical risks from a safe location; assess wall movement and atmosphere.</a:t>
            </a:r>
            <a:endParaRPr lang="en-US" sz="1100" dirty="0"/>
          </a:p>
        </p:txBody>
      </p:sp>
      <p:sp>
        <p:nvSpPr>
          <p:cNvPr id="74" name="Shape 72"/>
          <p:cNvSpPr/>
          <p:nvPr/>
        </p:nvSpPr>
        <p:spPr>
          <a:xfrm>
            <a:off x="4373880" y="2651760"/>
            <a:ext cx="3413760" cy="2743200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4373880" y="2651760"/>
            <a:ext cx="3413760" cy="50292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4629912" y="2926080"/>
            <a:ext cx="29016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02 / CHOOSE NON-ENTRY FIRST</a:t>
            </a:r>
            <a:endParaRPr lang="en-US" sz="950" dirty="0"/>
          </a:p>
        </p:txBody>
      </p:sp>
      <p:sp>
        <p:nvSpPr>
          <p:cNvPr id="77" name="Text 75"/>
          <p:cNvSpPr/>
          <p:nvPr/>
        </p:nvSpPr>
        <p:spPr>
          <a:xfrm>
            <a:off x="4629912" y="3218688"/>
            <a:ext cx="290169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6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Non-entry recovery</a:t>
            </a:r>
            <a:endParaRPr lang="en-US" sz="1600" dirty="0"/>
          </a:p>
        </p:txBody>
      </p:sp>
      <p:sp>
        <p:nvSpPr>
          <p:cNvPr id="78" name="Text 76"/>
          <p:cNvSpPr/>
          <p:nvPr/>
        </p:nvSpPr>
        <p:spPr>
          <a:xfrm>
            <a:off x="4629912" y="3785616"/>
            <a:ext cx="2901696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Use remote accountability, safe-edge retrieval or a verified rescue platform whenever that can recover the casualty without exposing rescuers.</a:t>
            </a:r>
            <a:endParaRPr lang="en-US" sz="1100" dirty="0"/>
          </a:p>
        </p:txBody>
      </p:sp>
      <p:sp>
        <p:nvSpPr>
          <p:cNvPr id="79" name="Shape 77"/>
          <p:cNvSpPr/>
          <p:nvPr/>
        </p:nvSpPr>
        <p:spPr>
          <a:xfrm>
            <a:off x="8061960" y="2651760"/>
            <a:ext cx="3413760" cy="2743200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8061960" y="2651760"/>
            <a:ext cx="3413760" cy="50292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8317992" y="2926080"/>
            <a:ext cx="29016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03 / RECOVER ONLY BY THE PLAN</a:t>
            </a:r>
            <a:endParaRPr lang="en-US" sz="950" dirty="0"/>
          </a:p>
        </p:txBody>
      </p:sp>
      <p:sp>
        <p:nvSpPr>
          <p:cNvPr id="82" name="Text 80"/>
          <p:cNvSpPr/>
          <p:nvPr/>
        </p:nvSpPr>
        <p:spPr>
          <a:xfrm>
            <a:off x="8317992" y="3218688"/>
            <a:ext cx="290169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6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Planned entry</a:t>
            </a:r>
            <a:endParaRPr lang="en-US" sz="1600" dirty="0"/>
          </a:p>
        </p:txBody>
      </p:sp>
      <p:sp>
        <p:nvSpPr>
          <p:cNvPr id="83" name="Text 81"/>
          <p:cNvSpPr/>
          <p:nvPr/>
        </p:nvSpPr>
        <p:spPr>
          <a:xfrm>
            <a:off x="8317992" y="3785616"/>
            <a:ext cx="2901696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Entry rescue needs Incident Command, a competent rescue lead, engineering go/no-go confirmation, suitable equipment and protected access.</a:t>
            </a:r>
            <a:endParaRPr lang="en-US" sz="1100" dirty="0"/>
          </a:p>
        </p:txBody>
      </p:sp>
      <p:sp>
        <p:nvSpPr>
          <p:cNvPr id="84" name="Shape 82"/>
          <p:cNvSpPr/>
          <p:nvPr/>
        </p:nvSpPr>
        <p:spPr>
          <a:xfrm>
            <a:off x="685800" y="5504688"/>
            <a:ext cx="10789920" cy="841248"/>
          </a:xfrm>
          <a:prstGeom prst="rect">
            <a:avLst/>
          </a:prstGeom>
          <a:solidFill>
            <a:srgbClr val="F6E6DF"/>
          </a:solidFill>
          <a:ln w="12700">
            <a:solidFill>
              <a:srgbClr val="C2410C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685800" y="5504688"/>
            <a:ext cx="68580" cy="841248"/>
          </a:xfrm>
          <a:prstGeom prst="rect">
            <a:avLst/>
          </a:prstGeom>
          <a:solidFill>
            <a:srgbClr val="C2410C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941832" y="5614416"/>
            <a:ext cx="102778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NO-GO</a:t>
            </a:r>
            <a:endParaRPr lang="en-US" sz="1050" dirty="0"/>
          </a:p>
        </p:txBody>
      </p:sp>
      <p:sp>
        <p:nvSpPr>
          <p:cNvPr id="87" name="Text 85"/>
          <p:cNvSpPr/>
          <p:nvPr/>
        </p:nvSpPr>
        <p:spPr>
          <a:xfrm>
            <a:off x="941832" y="5870448"/>
            <a:ext cx="102778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1100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Never improvise personnel lifting with cranes or excavators, and never send untrained rescuers into flooded or unstable ground.</a:t>
            </a:r>
            <a:endParaRPr lang="en-US" sz="1100" dirty="0"/>
          </a:p>
        </p:txBody>
      </p:sp>
      <p:sp>
        <p:nvSpPr>
          <p:cNvPr id="88" name="Shape 86"/>
          <p:cNvSpPr/>
          <p:nvPr/>
        </p:nvSpPr>
        <p:spPr>
          <a:xfrm>
            <a:off x="685800" y="6272784"/>
            <a:ext cx="10820095" cy="0"/>
          </a:xfrm>
          <a:prstGeom prst="line">
            <a:avLst/>
          </a:prstGeom>
          <a:noFill/>
          <a:ln w="9525">
            <a:solidFill>
              <a:srgbClr val="AFB9C9"/>
            </a:solidFill>
            <a:prstDash val="solid"/>
          </a:ln>
        </p:spPr>
      </p:sp>
      <p:sp>
        <p:nvSpPr>
          <p:cNvPr id="89" name="Text 87"/>
          <p:cNvSpPr/>
          <p:nvPr/>
        </p:nvSpPr>
        <p:spPr>
          <a:xfrm>
            <a:off x="685800" y="6364224"/>
            <a:ext cx="9052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E7A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Source framework: ADOSH-SF CoP 21.0 Permit to Work Systems  •  Project emergency and rescue plan</a:t>
            </a:r>
            <a:endParaRPr lang="en-US" sz="900" dirty="0"/>
          </a:p>
        </p:txBody>
      </p:sp>
      <p:sp>
        <p:nvSpPr>
          <p:cNvPr id="90" name="Text 88"/>
          <p:cNvSpPr/>
          <p:nvPr/>
        </p:nvSpPr>
        <p:spPr>
          <a:xfrm>
            <a:off x="9402775" y="6364224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160" kern="0" dirty="0">
                <a:solidFill>
                  <a:srgbClr val="6E7A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SITE SAFETY UAE</a:t>
            </a:r>
            <a:endParaRPr lang="en-US" sz="900" dirty="0"/>
          </a:p>
        </p:txBody>
      </p:sp>
      <p:sp>
        <p:nvSpPr>
          <p:cNvPr id="91" name="Text 89"/>
          <p:cNvSpPr/>
          <p:nvPr/>
        </p:nvSpPr>
        <p:spPr>
          <a:xfrm>
            <a:off x="11478463" y="6364224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E2E7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04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09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219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524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133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438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048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352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962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67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876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181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791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096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705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010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620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924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534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39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448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753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363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0668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277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582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18872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2192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0" y="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0" y="304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0" y="609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0" y="9144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0" y="1219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0" y="1524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0" y="1828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0" y="2133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2438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0" y="27432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0" y="3048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0" y="3352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0" y="36576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0" y="3962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0" y="4267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0" y="4572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0" y="4876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0" y="5181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0" y="5486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0" y="5791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0" y="6096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0" y="6400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0" y="6705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85800" y="475488"/>
            <a:ext cx="7863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CONTINUOUS EXCAVATION / PTW CONTROL</a:t>
            </a:r>
            <a:endParaRPr lang="en-US" sz="1100" dirty="0"/>
          </a:p>
        </p:txBody>
      </p:sp>
      <p:sp>
        <p:nvSpPr>
          <p:cNvPr id="67" name="Text 65"/>
          <p:cNvSpPr/>
          <p:nvPr/>
        </p:nvSpPr>
        <p:spPr>
          <a:xfrm>
            <a:off x="685800" y="786384"/>
            <a:ext cx="10058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392"/>
              </a:lnSpc>
              <a:buNone/>
            </a:pPr>
            <a:r>
              <a:rPr lang="en-US" sz="3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Shift handover revalidates the safety case</a:t>
            </a:r>
            <a:endParaRPr lang="en-US" sz="3200" dirty="0"/>
          </a:p>
        </p:txBody>
      </p:sp>
      <p:sp>
        <p:nvSpPr>
          <p:cNvPr id="68" name="Text 66"/>
          <p:cNvSpPr/>
          <p:nvPr/>
        </p:nvSpPr>
        <p:spPr>
          <a:xfrm>
            <a:off x="685800" y="1810512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90"/>
              </a:lnSpc>
              <a:buNone/>
            </a:pPr>
            <a:r>
              <a:rPr lang="en-US" sz="14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PTW: one shift or 12 hours — whichever is shorter.</a:t>
            </a:r>
            <a:endParaRPr lang="en-US" sz="1400" dirty="0"/>
          </a:p>
        </p:txBody>
      </p:sp>
      <p:sp>
        <p:nvSpPr>
          <p:cNvPr id="69" name="Shape 67"/>
          <p:cNvSpPr/>
          <p:nvPr/>
        </p:nvSpPr>
        <p:spPr>
          <a:xfrm>
            <a:off x="685800" y="2395728"/>
            <a:ext cx="3413760" cy="1874520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685800" y="2395728"/>
            <a:ext cx="3413760" cy="50292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941832" y="2670048"/>
            <a:ext cx="29016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OUTGOING SHIFT  //  INSPECT &amp; RECORD</a:t>
            </a:r>
            <a:endParaRPr lang="en-US" sz="950" dirty="0"/>
          </a:p>
        </p:txBody>
      </p:sp>
      <p:sp>
        <p:nvSpPr>
          <p:cNvPr id="72" name="Text 70"/>
          <p:cNvSpPr/>
          <p:nvPr/>
        </p:nvSpPr>
        <p:spPr>
          <a:xfrm>
            <a:off x="941832" y="2962656"/>
            <a:ext cx="290169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6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Record the state</a:t>
            </a:r>
            <a:endParaRPr lang="en-US" sz="1600" dirty="0"/>
          </a:p>
        </p:txBody>
      </p:sp>
      <p:sp>
        <p:nvSpPr>
          <p:cNvPr id="73" name="Text 71"/>
          <p:cNvSpPr/>
          <p:nvPr/>
        </p:nvSpPr>
        <p:spPr>
          <a:xfrm>
            <a:off x="941832" y="3529584"/>
            <a:ext cx="290169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The Permit Holder records support stage, monitoring trend, groundwater level, pumps, isolations, SIMOPS and outstanding defects.</a:t>
            </a:r>
            <a:endParaRPr lang="en-US" sz="1100" dirty="0"/>
          </a:p>
        </p:txBody>
      </p:sp>
      <p:sp>
        <p:nvSpPr>
          <p:cNvPr id="74" name="Shape 72"/>
          <p:cNvSpPr/>
          <p:nvPr/>
        </p:nvSpPr>
        <p:spPr>
          <a:xfrm>
            <a:off x="4373880" y="2395728"/>
            <a:ext cx="3413760" cy="1874520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4373880" y="2395728"/>
            <a:ext cx="3413760" cy="50292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4629912" y="2670048"/>
            <a:ext cx="29016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FORMAL HANDOVER  //  REVALIDATE AT SITE</a:t>
            </a:r>
            <a:endParaRPr lang="en-US" sz="950" dirty="0"/>
          </a:p>
        </p:txBody>
      </p:sp>
      <p:sp>
        <p:nvSpPr>
          <p:cNvPr id="77" name="Text 75"/>
          <p:cNvSpPr/>
          <p:nvPr/>
        </p:nvSpPr>
        <p:spPr>
          <a:xfrm>
            <a:off x="4629912" y="2962656"/>
            <a:ext cx="290169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6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Verify on the ground</a:t>
            </a:r>
            <a:endParaRPr lang="en-US" sz="1600" dirty="0"/>
          </a:p>
        </p:txBody>
      </p:sp>
      <p:sp>
        <p:nvSpPr>
          <p:cNvPr id="78" name="Text 76"/>
          <p:cNvSpPr/>
          <p:nvPr/>
        </p:nvSpPr>
        <p:spPr>
          <a:xfrm>
            <a:off x="4629912" y="3529584"/>
            <a:ext cx="290169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The incoming Authorized Person and Permit Holder complete a physical inspection and confirm the controls remain suitable.</a:t>
            </a:r>
            <a:endParaRPr lang="en-US" sz="1100" dirty="0"/>
          </a:p>
        </p:txBody>
      </p:sp>
      <p:sp>
        <p:nvSpPr>
          <p:cNvPr id="79" name="Shape 77"/>
          <p:cNvSpPr/>
          <p:nvPr/>
        </p:nvSpPr>
        <p:spPr>
          <a:xfrm>
            <a:off x="8061960" y="2395728"/>
            <a:ext cx="3413760" cy="1874520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8061960" y="2395728"/>
            <a:ext cx="3413760" cy="50292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8317992" y="2670048"/>
            <a:ext cx="29016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INCOMING SHIFT  //  BRIEF &amp; RESTART</a:t>
            </a:r>
            <a:endParaRPr lang="en-US" sz="950" dirty="0"/>
          </a:p>
        </p:txBody>
      </p:sp>
      <p:sp>
        <p:nvSpPr>
          <p:cNvPr id="82" name="Text 80"/>
          <p:cNvSpPr/>
          <p:nvPr/>
        </p:nvSpPr>
        <p:spPr>
          <a:xfrm>
            <a:off x="8317992" y="2962656"/>
            <a:ext cx="290169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6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Brief, then restart</a:t>
            </a:r>
            <a:endParaRPr lang="en-US" sz="1600" dirty="0"/>
          </a:p>
        </p:txBody>
      </p:sp>
      <p:sp>
        <p:nvSpPr>
          <p:cNvPr id="83" name="Text 81"/>
          <p:cNvSpPr/>
          <p:nvPr/>
        </p:nvSpPr>
        <p:spPr>
          <a:xfrm>
            <a:off x="8317992" y="3529584"/>
            <a:ext cx="290169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The new work party is briefed in a common language, signs its understanding, then recommences only under the valid PTW.</a:t>
            </a:r>
            <a:endParaRPr lang="en-US" sz="1100" dirty="0"/>
          </a:p>
        </p:txBody>
      </p:sp>
      <p:sp>
        <p:nvSpPr>
          <p:cNvPr id="84" name="Shape 82"/>
          <p:cNvSpPr/>
          <p:nvPr/>
        </p:nvSpPr>
        <p:spPr>
          <a:xfrm>
            <a:off x="685800" y="4480560"/>
            <a:ext cx="2491740" cy="0"/>
          </a:xfrm>
          <a:prstGeom prst="line">
            <a:avLst/>
          </a:prstGeom>
          <a:noFill/>
          <a:ln w="15875">
            <a:solidFill>
              <a:srgbClr val="C2410C"/>
            </a:solidFill>
            <a:prstDash val="solid"/>
          </a:ln>
        </p:spPr>
      </p:sp>
      <p:sp>
        <p:nvSpPr>
          <p:cNvPr id="85" name="Text 83"/>
          <p:cNvSpPr/>
          <p:nvPr/>
        </p:nvSpPr>
        <p:spPr>
          <a:xfrm>
            <a:off x="685800" y="4562856"/>
            <a:ext cx="24917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51A24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01  TEMPORARY WORKS</a:t>
            </a:r>
            <a:endParaRPr lang="en-US" sz="900" dirty="0"/>
          </a:p>
        </p:txBody>
      </p:sp>
      <p:sp>
        <p:nvSpPr>
          <p:cNvPr id="86" name="Text 84"/>
          <p:cNvSpPr/>
          <p:nvPr/>
        </p:nvSpPr>
        <p:spPr>
          <a:xfrm>
            <a:off x="685800" y="4800600"/>
            <a:ext cx="24917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00"/>
              </a:lnSpc>
              <a:buNone/>
            </a:pPr>
            <a:r>
              <a:rPr lang="en-US" sz="9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Support configuration, inspection result, movement readings, restrictions and engineer instructions.</a:t>
            </a:r>
            <a:endParaRPr lang="en-US" sz="950" dirty="0"/>
          </a:p>
        </p:txBody>
      </p:sp>
      <p:sp>
        <p:nvSpPr>
          <p:cNvPr id="87" name="Shape 85"/>
          <p:cNvSpPr/>
          <p:nvPr/>
        </p:nvSpPr>
        <p:spPr>
          <a:xfrm>
            <a:off x="3451860" y="4480560"/>
            <a:ext cx="2491740" cy="0"/>
          </a:xfrm>
          <a:prstGeom prst="line">
            <a:avLst/>
          </a:prstGeom>
          <a:noFill/>
          <a:ln w="15875">
            <a:solidFill>
              <a:srgbClr val="C2410C"/>
            </a:solidFill>
            <a:prstDash val="solid"/>
          </a:ln>
        </p:spPr>
      </p:sp>
      <p:sp>
        <p:nvSpPr>
          <p:cNvPr id="88" name="Text 86"/>
          <p:cNvSpPr/>
          <p:nvPr/>
        </p:nvSpPr>
        <p:spPr>
          <a:xfrm>
            <a:off x="3451860" y="4562856"/>
            <a:ext cx="24917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51A24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02  DEWATERING</a:t>
            </a:r>
            <a:endParaRPr lang="en-US" sz="900" dirty="0"/>
          </a:p>
        </p:txBody>
      </p:sp>
      <p:sp>
        <p:nvSpPr>
          <p:cNvPr id="89" name="Text 87"/>
          <p:cNvSpPr/>
          <p:nvPr/>
        </p:nvSpPr>
        <p:spPr>
          <a:xfrm>
            <a:off x="3451860" y="4800600"/>
            <a:ext cx="24917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00"/>
              </a:lnSpc>
              <a:buNone/>
            </a:pPr>
            <a:r>
              <a:rPr lang="en-US" sz="9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Water level, duty/standby pump condition, power/fuel, discharge status and alarms.</a:t>
            </a:r>
            <a:endParaRPr lang="en-US" sz="950" dirty="0"/>
          </a:p>
        </p:txBody>
      </p:sp>
      <p:sp>
        <p:nvSpPr>
          <p:cNvPr id="90" name="Shape 88"/>
          <p:cNvSpPr/>
          <p:nvPr/>
        </p:nvSpPr>
        <p:spPr>
          <a:xfrm>
            <a:off x="6217920" y="4480560"/>
            <a:ext cx="2491740" cy="0"/>
          </a:xfrm>
          <a:prstGeom prst="line">
            <a:avLst/>
          </a:prstGeom>
          <a:noFill/>
          <a:ln w="15875">
            <a:solidFill>
              <a:srgbClr val="C2410C"/>
            </a:solidFill>
            <a:prstDash val="solid"/>
          </a:ln>
        </p:spPr>
      </p:sp>
      <p:sp>
        <p:nvSpPr>
          <p:cNvPr id="91" name="Text 89"/>
          <p:cNvSpPr/>
          <p:nvPr/>
        </p:nvSpPr>
        <p:spPr>
          <a:xfrm>
            <a:off x="6217920" y="4562856"/>
            <a:ext cx="24917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51A24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03  PERMIT INTERFACES</a:t>
            </a:r>
            <a:endParaRPr lang="en-US" sz="900" dirty="0"/>
          </a:p>
        </p:txBody>
      </p:sp>
      <p:sp>
        <p:nvSpPr>
          <p:cNvPr id="92" name="Text 90"/>
          <p:cNvSpPr/>
          <p:nvPr/>
        </p:nvSpPr>
        <p:spPr>
          <a:xfrm>
            <a:off x="6217920" y="4800600"/>
            <a:ext cx="24917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00"/>
              </a:lnSpc>
              <a:buNone/>
            </a:pPr>
            <a:r>
              <a:rPr lang="en-US" sz="9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Live permits, isolations, utility controls, lifting/plant activity and contractor SIMOPS.</a:t>
            </a:r>
            <a:endParaRPr lang="en-US" sz="950" dirty="0"/>
          </a:p>
        </p:txBody>
      </p:sp>
      <p:sp>
        <p:nvSpPr>
          <p:cNvPr id="93" name="Shape 91"/>
          <p:cNvSpPr/>
          <p:nvPr/>
        </p:nvSpPr>
        <p:spPr>
          <a:xfrm>
            <a:off x="8983980" y="4480560"/>
            <a:ext cx="2491740" cy="0"/>
          </a:xfrm>
          <a:prstGeom prst="line">
            <a:avLst/>
          </a:prstGeom>
          <a:noFill/>
          <a:ln w="15875">
            <a:solidFill>
              <a:srgbClr val="C2410C"/>
            </a:solidFill>
            <a:prstDash val="solid"/>
          </a:ln>
        </p:spPr>
      </p:sp>
      <p:sp>
        <p:nvSpPr>
          <p:cNvPr id="94" name="Text 92"/>
          <p:cNvSpPr/>
          <p:nvPr/>
        </p:nvSpPr>
        <p:spPr>
          <a:xfrm>
            <a:off x="8983980" y="4562856"/>
            <a:ext cx="24917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51A24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04  EMERGENCY READINESS</a:t>
            </a:r>
            <a:endParaRPr lang="en-US" sz="900" dirty="0"/>
          </a:p>
        </p:txBody>
      </p:sp>
      <p:sp>
        <p:nvSpPr>
          <p:cNvPr id="95" name="Text 93"/>
          <p:cNvSpPr/>
          <p:nvPr/>
        </p:nvSpPr>
        <p:spPr>
          <a:xfrm>
            <a:off x="8983980" y="4800600"/>
            <a:ext cx="24917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00"/>
              </a:lnSpc>
              <a:buNone/>
            </a:pPr>
            <a:r>
              <a:rPr lang="en-US" sz="9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Rescue team, access route, equipment, communications, weather and flood-response status.</a:t>
            </a:r>
            <a:endParaRPr lang="en-US" sz="950" dirty="0"/>
          </a:p>
        </p:txBody>
      </p:sp>
      <p:sp>
        <p:nvSpPr>
          <p:cNvPr id="96" name="Shape 94"/>
          <p:cNvSpPr/>
          <p:nvPr/>
        </p:nvSpPr>
        <p:spPr>
          <a:xfrm>
            <a:off x="685800" y="5504688"/>
            <a:ext cx="10789920" cy="841248"/>
          </a:xfrm>
          <a:prstGeom prst="rect">
            <a:avLst/>
          </a:prstGeom>
          <a:solidFill>
            <a:srgbClr val="F6E6DF"/>
          </a:solidFill>
          <a:ln w="12700">
            <a:solidFill>
              <a:srgbClr val="C2410C"/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685800" y="5504688"/>
            <a:ext cx="68580" cy="841248"/>
          </a:xfrm>
          <a:prstGeom prst="rect">
            <a:avLst/>
          </a:prstGeom>
          <a:solidFill>
            <a:srgbClr val="C2410C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98" name="Text 96"/>
          <p:cNvSpPr/>
          <p:nvPr/>
        </p:nvSpPr>
        <p:spPr>
          <a:xfrm>
            <a:off x="941832" y="5614416"/>
            <a:ext cx="102778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REISSUE  //  CoP 21.0 REVALIDATION &amp; MANAGEMENT OF CHANGE</a:t>
            </a:r>
            <a:endParaRPr lang="en-US" sz="1050" dirty="0"/>
          </a:p>
        </p:txBody>
      </p:sp>
      <p:sp>
        <p:nvSpPr>
          <p:cNvPr id="99" name="Text 97"/>
          <p:cNvSpPr/>
          <p:nvPr/>
        </p:nvSpPr>
        <p:spPr>
          <a:xfrm>
            <a:off x="941832" y="5870448"/>
            <a:ext cx="102778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1100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Changed scope or conditions revoke the PTW. Stop work, reassess the risk and issue a new permit with the revised controls.</a:t>
            </a:r>
            <a:endParaRPr lang="en-US" sz="1100" dirty="0"/>
          </a:p>
        </p:txBody>
      </p:sp>
      <p:sp>
        <p:nvSpPr>
          <p:cNvPr id="100" name="Shape 98"/>
          <p:cNvSpPr/>
          <p:nvPr/>
        </p:nvSpPr>
        <p:spPr>
          <a:xfrm>
            <a:off x="685800" y="6272784"/>
            <a:ext cx="10820095" cy="0"/>
          </a:xfrm>
          <a:prstGeom prst="line">
            <a:avLst/>
          </a:prstGeom>
          <a:noFill/>
          <a:ln w="9525">
            <a:solidFill>
              <a:srgbClr val="AFB9C9"/>
            </a:solidFill>
            <a:prstDash val="solid"/>
          </a:ln>
        </p:spPr>
      </p:sp>
      <p:sp>
        <p:nvSpPr>
          <p:cNvPr id="101" name="Text 99"/>
          <p:cNvSpPr/>
          <p:nvPr/>
        </p:nvSpPr>
        <p:spPr>
          <a:xfrm>
            <a:off x="685800" y="6364224"/>
            <a:ext cx="9052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E7A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Source: ADOSH-SF CoP 21.0 — Permit to Work Systems, Version 4.0</a:t>
            </a:r>
            <a:endParaRPr lang="en-US" sz="900" dirty="0"/>
          </a:p>
        </p:txBody>
      </p:sp>
      <p:sp>
        <p:nvSpPr>
          <p:cNvPr id="102" name="Text 100"/>
          <p:cNvSpPr/>
          <p:nvPr/>
        </p:nvSpPr>
        <p:spPr>
          <a:xfrm>
            <a:off x="9402775" y="6364224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160" kern="0" dirty="0">
                <a:solidFill>
                  <a:srgbClr val="6E7A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SITE SAFETY UAE</a:t>
            </a:r>
            <a:endParaRPr lang="en-US" sz="900" dirty="0"/>
          </a:p>
        </p:txBody>
      </p:sp>
      <p:sp>
        <p:nvSpPr>
          <p:cNvPr id="103" name="Text 101"/>
          <p:cNvSpPr/>
          <p:nvPr/>
        </p:nvSpPr>
        <p:spPr>
          <a:xfrm>
            <a:off x="11478463" y="6364224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E2E7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04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09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219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524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133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438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048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352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962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67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876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181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791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096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705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010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620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924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534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39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448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753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363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0668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277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582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18872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2192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0" y="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0" y="304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0" y="609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0" y="9144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0" y="1219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0" y="1524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0" y="1828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0" y="2133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2438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0" y="27432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0" y="3048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0" y="3352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0" y="36576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0" y="3962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0" y="4267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0" y="4572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0" y="4876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0" y="5181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0" y="5486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0" y="5791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0" y="6096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0" y="6400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0" y="6705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85800" y="475488"/>
            <a:ext cx="7863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FIELD SAFETY COMMAND  //  CONTRACTOR NON-NEGOTIABLES</a:t>
            </a:r>
            <a:endParaRPr lang="en-US" sz="1100" dirty="0"/>
          </a:p>
        </p:txBody>
      </p:sp>
      <p:sp>
        <p:nvSpPr>
          <p:cNvPr id="67" name="Text 65"/>
          <p:cNvSpPr/>
          <p:nvPr/>
        </p:nvSpPr>
        <p:spPr>
          <a:xfrm>
            <a:off x="685800" y="786384"/>
            <a:ext cx="10058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604"/>
              </a:lnSpc>
              <a:buNone/>
            </a:pPr>
            <a:r>
              <a:rPr lang="en-US" sz="34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Four rules that never flex</a:t>
            </a:r>
            <a:endParaRPr lang="en-US" sz="3400" dirty="0"/>
          </a:p>
        </p:txBody>
      </p:sp>
      <p:sp>
        <p:nvSpPr>
          <p:cNvPr id="68" name="Text 66"/>
          <p:cNvSpPr/>
          <p:nvPr/>
        </p:nvSpPr>
        <p:spPr>
          <a:xfrm>
            <a:off x="685800" y="1810512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90"/>
              </a:lnSpc>
              <a:buNone/>
            </a:pPr>
            <a:r>
              <a:rPr lang="en-US" sz="14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These controls apply to every work party, every shift and every excavation stage.</a:t>
            </a:r>
            <a:endParaRPr lang="en-US" sz="1400" dirty="0"/>
          </a:p>
        </p:txBody>
      </p:sp>
      <p:sp>
        <p:nvSpPr>
          <p:cNvPr id="69" name="Shape 67"/>
          <p:cNvSpPr/>
          <p:nvPr/>
        </p:nvSpPr>
        <p:spPr>
          <a:xfrm>
            <a:off x="685800" y="2514600"/>
            <a:ext cx="5257800" cy="1298448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685800" y="2514600"/>
            <a:ext cx="54864" cy="1298448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960120" y="2660904"/>
            <a:ext cx="4709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01  STOP WORK WHEN CONDITIONS CHANGE</a:t>
            </a:r>
            <a:endParaRPr lang="en-US" sz="1400" dirty="0"/>
          </a:p>
        </p:txBody>
      </p:sp>
      <p:sp>
        <p:nvSpPr>
          <p:cNvPr id="72" name="Text 70"/>
          <p:cNvSpPr/>
          <p:nvPr/>
        </p:nvSpPr>
        <p:spPr>
          <a:xfrm>
            <a:off x="960120" y="2971800"/>
            <a:ext cx="4709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Rising water, movement, adverse gas testing or a monitoring Action/Alarm condition changes the safety case.</a:t>
            </a:r>
            <a:endParaRPr lang="en-US" sz="1050" dirty="0"/>
          </a:p>
        </p:txBody>
      </p:sp>
      <p:sp>
        <p:nvSpPr>
          <p:cNvPr id="73" name="Text 71"/>
          <p:cNvSpPr/>
          <p:nvPr/>
        </p:nvSpPr>
        <p:spPr>
          <a:xfrm>
            <a:off x="960120" y="3483864"/>
            <a:ext cx="4709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SECURE THE AREA  →  NOTIFY SUPERVISION  →  REVIEW PTW</a:t>
            </a:r>
            <a:endParaRPr lang="en-US" sz="850" dirty="0"/>
          </a:p>
        </p:txBody>
      </p:sp>
      <p:sp>
        <p:nvSpPr>
          <p:cNvPr id="74" name="Shape 72"/>
          <p:cNvSpPr/>
          <p:nvPr/>
        </p:nvSpPr>
        <p:spPr>
          <a:xfrm>
            <a:off x="6217920" y="2514600"/>
            <a:ext cx="5257800" cy="1298448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6217920" y="2514600"/>
            <a:ext cx="54864" cy="1298448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6492240" y="2660904"/>
            <a:ext cx="4709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02  NEVER ALTER TEMPORARY WORKS</a:t>
            </a:r>
            <a:endParaRPr lang="en-US" sz="1400" dirty="0"/>
          </a:p>
        </p:txBody>
      </p:sp>
      <p:sp>
        <p:nvSpPr>
          <p:cNvPr id="77" name="Text 75"/>
          <p:cNvSpPr/>
          <p:nvPr/>
        </p:nvSpPr>
        <p:spPr>
          <a:xfrm>
            <a:off x="6492240" y="2971800"/>
            <a:ext cx="4709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Do not remove, loosen, relocate or load sheet piles, walings, struts, anchors or edge controls without written authority.</a:t>
            </a:r>
            <a:endParaRPr lang="en-US" sz="1050" dirty="0"/>
          </a:p>
        </p:txBody>
      </p:sp>
      <p:sp>
        <p:nvSpPr>
          <p:cNvPr id="78" name="Text 76"/>
          <p:cNvSpPr/>
          <p:nvPr/>
        </p:nvSpPr>
        <p:spPr>
          <a:xfrm>
            <a:off x="6492240" y="3483864"/>
            <a:ext cx="4709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STOP THE TASK  →  CONTACT TEMPORARY WORKS  →  OBTAIN RELEASE</a:t>
            </a:r>
            <a:endParaRPr lang="en-US" sz="850" dirty="0"/>
          </a:p>
        </p:txBody>
      </p:sp>
      <p:sp>
        <p:nvSpPr>
          <p:cNvPr id="79" name="Shape 77"/>
          <p:cNvSpPr/>
          <p:nvPr/>
        </p:nvSpPr>
        <p:spPr>
          <a:xfrm>
            <a:off x="685800" y="3977640"/>
            <a:ext cx="5257800" cy="1298448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685800" y="3977640"/>
            <a:ext cx="54864" cy="1298448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960120" y="4123944"/>
            <a:ext cx="4709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03  NEVER DISCHARGE WITHOUT APPROVAL</a:t>
            </a:r>
            <a:endParaRPr lang="en-US" sz="1400" dirty="0"/>
          </a:p>
        </p:txBody>
      </p:sp>
      <p:sp>
        <p:nvSpPr>
          <p:cNvPr id="82" name="Text 80"/>
          <p:cNvSpPr/>
          <p:nvPr/>
        </p:nvSpPr>
        <p:spPr>
          <a:xfrm>
            <a:off x="960120" y="4434840"/>
            <a:ext cx="4709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Groundwater discharge requires a route-specific approval, compliant treatment controls and the required verification records.</a:t>
            </a:r>
            <a:endParaRPr lang="en-US" sz="1050" dirty="0"/>
          </a:p>
        </p:txBody>
      </p:sp>
      <p:sp>
        <p:nvSpPr>
          <p:cNvPr id="83" name="Text 81"/>
          <p:cNvSpPr/>
          <p:nvPr/>
        </p:nvSpPr>
        <p:spPr>
          <a:xfrm>
            <a:off x="960120" y="4946904"/>
            <a:ext cx="4709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NO APPROVAL  →  NO PUMPING  →  NO DISCHARGE</a:t>
            </a:r>
            <a:endParaRPr lang="en-US" sz="850" dirty="0"/>
          </a:p>
        </p:txBody>
      </p:sp>
      <p:sp>
        <p:nvSpPr>
          <p:cNvPr id="84" name="Shape 82"/>
          <p:cNvSpPr/>
          <p:nvPr/>
        </p:nvSpPr>
        <p:spPr>
          <a:xfrm>
            <a:off x="6217920" y="3977640"/>
            <a:ext cx="5257800" cy="1298448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6217920" y="3977640"/>
            <a:ext cx="54864" cy="1298448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6492240" y="4123944"/>
            <a:ext cx="4709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04  NEVER IMPROVISE RESCUE ENTRY</a:t>
            </a:r>
            <a:endParaRPr lang="en-US" sz="1400" dirty="0"/>
          </a:p>
        </p:txBody>
      </p:sp>
      <p:sp>
        <p:nvSpPr>
          <p:cNvPr id="87" name="Text 85"/>
          <p:cNvSpPr/>
          <p:nvPr/>
        </p:nvSpPr>
        <p:spPr>
          <a:xfrm>
            <a:off x="6492240" y="4434840"/>
            <a:ext cx="4709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Flooded or unstable excavations present secondary-collapse, electrical and atmospheric risks to unplanned rescuers.</a:t>
            </a:r>
            <a:endParaRPr lang="en-US" sz="1050" dirty="0"/>
          </a:p>
        </p:txBody>
      </p:sp>
      <p:sp>
        <p:nvSpPr>
          <p:cNvPr id="88" name="Text 86"/>
          <p:cNvSpPr/>
          <p:nvPr/>
        </p:nvSpPr>
        <p:spPr>
          <a:xfrm>
            <a:off x="6492240" y="4946904"/>
            <a:ext cx="4709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RAISE ALARM  →  CORDON AREA  →  USE RESCUE PLAN</a:t>
            </a:r>
            <a:endParaRPr lang="en-US" sz="850" dirty="0"/>
          </a:p>
        </p:txBody>
      </p:sp>
      <p:sp>
        <p:nvSpPr>
          <p:cNvPr id="89" name="Shape 87"/>
          <p:cNvSpPr/>
          <p:nvPr/>
        </p:nvSpPr>
        <p:spPr>
          <a:xfrm>
            <a:off x="685800" y="5504688"/>
            <a:ext cx="10789920" cy="841248"/>
          </a:xfrm>
          <a:prstGeom prst="rect">
            <a:avLst/>
          </a:prstGeom>
          <a:solidFill>
            <a:srgbClr val="F6E6DF"/>
          </a:solidFill>
          <a:ln w="12700">
            <a:solidFill>
              <a:srgbClr val="C2410C"/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685800" y="5504688"/>
            <a:ext cx="68580" cy="841248"/>
          </a:xfrm>
          <a:prstGeom prst="rect">
            <a:avLst/>
          </a:prstGeom>
          <a:solidFill>
            <a:srgbClr val="C2410C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91" name="Text 89"/>
          <p:cNvSpPr/>
          <p:nvPr/>
        </p:nvSpPr>
        <p:spPr>
          <a:xfrm>
            <a:off x="941832" y="5614416"/>
            <a:ext cx="102778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ESCALATE EARLY  //  PERMIT HOLDER → AUTHORIZED PERSON → TW / DEWATERING LEAD</a:t>
            </a:r>
            <a:endParaRPr lang="en-US" sz="1050" dirty="0"/>
          </a:p>
        </p:txBody>
      </p:sp>
      <p:sp>
        <p:nvSpPr>
          <p:cNvPr id="92" name="Text 90"/>
          <p:cNvSpPr/>
          <p:nvPr/>
        </p:nvSpPr>
        <p:spPr>
          <a:xfrm>
            <a:off x="941832" y="5870448"/>
            <a:ext cx="102778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1100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The safest intervention is the one made before movement, flooding or instability accelerates.</a:t>
            </a:r>
            <a:endParaRPr lang="en-US" sz="1100" dirty="0"/>
          </a:p>
        </p:txBody>
      </p:sp>
      <p:sp>
        <p:nvSpPr>
          <p:cNvPr id="93" name="Shape 91"/>
          <p:cNvSpPr/>
          <p:nvPr/>
        </p:nvSpPr>
        <p:spPr>
          <a:xfrm>
            <a:off x="685800" y="6272784"/>
            <a:ext cx="10820095" cy="0"/>
          </a:xfrm>
          <a:prstGeom prst="line">
            <a:avLst/>
          </a:prstGeom>
          <a:noFill/>
          <a:ln w="9525">
            <a:solidFill>
              <a:srgbClr val="AFB9C9"/>
            </a:solidFill>
            <a:prstDash val="solid"/>
          </a:ln>
        </p:spPr>
      </p:sp>
      <p:sp>
        <p:nvSpPr>
          <p:cNvPr id="94" name="Text 92"/>
          <p:cNvSpPr/>
          <p:nvPr/>
        </p:nvSpPr>
        <p:spPr>
          <a:xfrm>
            <a:off x="685800" y="6364224"/>
            <a:ext cx="9052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E7A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Source framework: ADOSH-SF CoP 21.0  •  CoP 29.0  •  approved project emergency plan</a:t>
            </a:r>
            <a:endParaRPr lang="en-US" sz="900" dirty="0"/>
          </a:p>
        </p:txBody>
      </p:sp>
      <p:sp>
        <p:nvSpPr>
          <p:cNvPr id="95" name="Text 93"/>
          <p:cNvSpPr/>
          <p:nvPr/>
        </p:nvSpPr>
        <p:spPr>
          <a:xfrm>
            <a:off x="9402775" y="6364224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160" kern="0" dirty="0">
                <a:solidFill>
                  <a:srgbClr val="6E7A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SITE SAFETY UAE</a:t>
            </a:r>
            <a:endParaRPr lang="en-US" sz="900" dirty="0"/>
          </a:p>
        </p:txBody>
      </p:sp>
      <p:sp>
        <p:nvSpPr>
          <p:cNvPr id="96" name="Text 94"/>
          <p:cNvSpPr/>
          <p:nvPr/>
        </p:nvSpPr>
        <p:spPr>
          <a:xfrm>
            <a:off x="11478463" y="6364224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51A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04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09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219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524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133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438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048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352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962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67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876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181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791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096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705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010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620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924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534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39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448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753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363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0668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277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582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18872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2192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0" y="0"/>
            <a:ext cx="12191695" cy="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0" y="304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0" y="6096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0" y="914400"/>
            <a:ext cx="12191695" cy="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0" y="12192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0" y="15240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0" y="1828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0" y="21336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24384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0" y="2743200"/>
            <a:ext cx="12191695" cy="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0" y="30480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0" y="3352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0" y="3657600"/>
            <a:ext cx="12191695" cy="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0" y="39624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0" y="42672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0" y="45720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0" y="4876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0" y="51816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0" y="54864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0" y="57912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0" y="60960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0" y="6400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0" y="67056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85800" y="475488"/>
            <a:ext cx="7863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CLOSEOUT / FIELD DISCIPLINE</a:t>
            </a:r>
            <a:endParaRPr lang="en-US" sz="1100" dirty="0"/>
          </a:p>
        </p:txBody>
      </p:sp>
      <p:sp>
        <p:nvSpPr>
          <p:cNvPr id="67" name="Text 65"/>
          <p:cNvSpPr/>
          <p:nvPr/>
        </p:nvSpPr>
        <p:spPr>
          <a:xfrm>
            <a:off x="685800" y="786384"/>
            <a:ext cx="10058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816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Brief. Verify. Record. Escalate.</a:t>
            </a:r>
            <a:endParaRPr lang="en-US" sz="3600" dirty="0"/>
          </a:p>
        </p:txBody>
      </p:sp>
      <p:sp>
        <p:nvSpPr>
          <p:cNvPr id="68" name="Text 66"/>
          <p:cNvSpPr/>
          <p:nvPr/>
        </p:nvSpPr>
        <p:spPr>
          <a:xfrm>
            <a:off x="685800" y="1810512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90"/>
              </a:lnSpc>
              <a:buNone/>
            </a:pPr>
            <a:r>
              <a:rPr lang="en-US" sz="1400" dirty="0">
                <a:solidFill>
                  <a:srgbClr val="C6CED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Four actions before work continues — the control system works only when every work party applies it at the excavation face, on every shift.</a:t>
            </a:r>
            <a:endParaRPr lang="en-US" sz="1400" dirty="0"/>
          </a:p>
        </p:txBody>
      </p:sp>
      <p:sp>
        <p:nvSpPr>
          <p:cNvPr id="69" name="Shape 67"/>
          <p:cNvSpPr/>
          <p:nvPr/>
        </p:nvSpPr>
        <p:spPr>
          <a:xfrm>
            <a:off x="685800" y="2697480"/>
            <a:ext cx="2491740" cy="2468880"/>
          </a:xfrm>
          <a:prstGeom prst="rect">
            <a:avLst/>
          </a:prstGeom>
          <a:solidFill>
            <a:srgbClr val="1E2532"/>
          </a:solidFill>
          <a:ln w="12700">
            <a:solidFill>
              <a:srgbClr val="3A4356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685800" y="2697480"/>
            <a:ext cx="2491740" cy="50292"/>
          </a:xfrm>
          <a:prstGeom prst="rect">
            <a:avLst/>
          </a:prstGeom>
          <a:solidFill>
            <a:srgbClr val="6A5BD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941832" y="2971800"/>
            <a:ext cx="197967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40" kern="0" dirty="0">
                <a:solidFill>
                  <a:srgbClr val="6A5BD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01 / BRIEF</a:t>
            </a:r>
            <a:endParaRPr lang="en-US" sz="950" dirty="0"/>
          </a:p>
        </p:txBody>
      </p:sp>
      <p:sp>
        <p:nvSpPr>
          <p:cNvPr id="72" name="Text 70"/>
          <p:cNvSpPr/>
          <p:nvPr/>
        </p:nvSpPr>
        <p:spPr>
          <a:xfrm>
            <a:off x="941832" y="3264408"/>
            <a:ext cx="197967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Brief</a:t>
            </a:r>
            <a:endParaRPr lang="en-US" sz="1600" dirty="0"/>
          </a:p>
        </p:txBody>
      </p:sp>
      <p:sp>
        <p:nvSpPr>
          <p:cNvPr id="73" name="Text 71"/>
          <p:cNvSpPr/>
          <p:nvPr/>
        </p:nvSpPr>
        <p:spPr>
          <a:xfrm>
            <a:off x="941832" y="3831336"/>
            <a:ext cx="197967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C6CED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Confirm the work scope, active hazards, alarm signals, emergency route and stop-work triggers in a language the crew understands.</a:t>
            </a:r>
            <a:endParaRPr lang="en-US" sz="1100" dirty="0"/>
          </a:p>
        </p:txBody>
      </p:sp>
      <p:sp>
        <p:nvSpPr>
          <p:cNvPr id="74" name="Shape 72"/>
          <p:cNvSpPr/>
          <p:nvPr/>
        </p:nvSpPr>
        <p:spPr>
          <a:xfrm>
            <a:off x="3451860" y="2697480"/>
            <a:ext cx="2491740" cy="2468880"/>
          </a:xfrm>
          <a:prstGeom prst="rect">
            <a:avLst/>
          </a:prstGeom>
          <a:solidFill>
            <a:srgbClr val="1E2532"/>
          </a:solidFill>
          <a:ln w="12700">
            <a:solidFill>
              <a:srgbClr val="3A4356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3451860" y="2697480"/>
            <a:ext cx="2491740" cy="50292"/>
          </a:xfrm>
          <a:prstGeom prst="rect">
            <a:avLst/>
          </a:prstGeom>
          <a:solidFill>
            <a:srgbClr val="6A5BD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3707892" y="2971800"/>
            <a:ext cx="197967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40" kern="0" dirty="0">
                <a:solidFill>
                  <a:srgbClr val="6A5BD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02 / VERIFY</a:t>
            </a:r>
            <a:endParaRPr lang="en-US" sz="950" dirty="0"/>
          </a:p>
        </p:txBody>
      </p:sp>
      <p:sp>
        <p:nvSpPr>
          <p:cNvPr id="77" name="Text 75"/>
          <p:cNvSpPr/>
          <p:nvPr/>
        </p:nvSpPr>
        <p:spPr>
          <a:xfrm>
            <a:off x="3707892" y="3264408"/>
            <a:ext cx="197967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Verify</a:t>
            </a:r>
            <a:endParaRPr lang="en-US" sz="1600" dirty="0"/>
          </a:p>
        </p:txBody>
      </p:sp>
      <p:sp>
        <p:nvSpPr>
          <p:cNvPr id="78" name="Text 76"/>
          <p:cNvSpPr/>
          <p:nvPr/>
        </p:nvSpPr>
        <p:spPr>
          <a:xfrm>
            <a:off x="3707892" y="3831336"/>
            <a:ext cx="197967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C6CED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Check permits, temporary works, water control, monitoring, access and rescue readiness at the work face.</a:t>
            </a:r>
            <a:endParaRPr lang="en-US" sz="1100" dirty="0"/>
          </a:p>
        </p:txBody>
      </p:sp>
      <p:sp>
        <p:nvSpPr>
          <p:cNvPr id="79" name="Shape 77"/>
          <p:cNvSpPr/>
          <p:nvPr/>
        </p:nvSpPr>
        <p:spPr>
          <a:xfrm>
            <a:off x="6217920" y="2697480"/>
            <a:ext cx="2491740" cy="2468880"/>
          </a:xfrm>
          <a:prstGeom prst="rect">
            <a:avLst/>
          </a:prstGeom>
          <a:solidFill>
            <a:srgbClr val="1E2532"/>
          </a:solidFill>
          <a:ln w="12700">
            <a:solidFill>
              <a:srgbClr val="3A4356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6217920" y="2697480"/>
            <a:ext cx="2491740" cy="50292"/>
          </a:xfrm>
          <a:prstGeom prst="rect">
            <a:avLst/>
          </a:prstGeom>
          <a:solidFill>
            <a:srgbClr val="6A5BD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6473952" y="2971800"/>
            <a:ext cx="197967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40" kern="0" dirty="0">
                <a:solidFill>
                  <a:srgbClr val="6A5BD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03 / RECORD</a:t>
            </a:r>
            <a:endParaRPr lang="en-US" sz="950" dirty="0"/>
          </a:p>
        </p:txBody>
      </p:sp>
      <p:sp>
        <p:nvSpPr>
          <p:cNvPr id="82" name="Text 80"/>
          <p:cNvSpPr/>
          <p:nvPr/>
        </p:nvSpPr>
        <p:spPr>
          <a:xfrm>
            <a:off x="6473952" y="3264408"/>
            <a:ext cx="197967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Record</a:t>
            </a:r>
            <a:endParaRPr lang="en-US" sz="1600" dirty="0"/>
          </a:p>
        </p:txBody>
      </p:sp>
      <p:sp>
        <p:nvSpPr>
          <p:cNvPr id="83" name="Text 81"/>
          <p:cNvSpPr/>
          <p:nvPr/>
        </p:nvSpPr>
        <p:spPr>
          <a:xfrm>
            <a:off x="6473952" y="3831336"/>
            <a:ext cx="197967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C6CED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Capture inspections, readings, pump status, permits, NOCs, defects and corrective actions in the controlled project log.</a:t>
            </a:r>
            <a:endParaRPr lang="en-US" sz="1100" dirty="0"/>
          </a:p>
        </p:txBody>
      </p:sp>
      <p:sp>
        <p:nvSpPr>
          <p:cNvPr id="84" name="Shape 82"/>
          <p:cNvSpPr/>
          <p:nvPr/>
        </p:nvSpPr>
        <p:spPr>
          <a:xfrm>
            <a:off x="8983980" y="2697480"/>
            <a:ext cx="2491740" cy="2468880"/>
          </a:xfrm>
          <a:prstGeom prst="rect">
            <a:avLst/>
          </a:prstGeom>
          <a:solidFill>
            <a:srgbClr val="1E2532"/>
          </a:solidFill>
          <a:ln w="12700">
            <a:solidFill>
              <a:srgbClr val="3A4356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8983980" y="2697480"/>
            <a:ext cx="2491740" cy="50292"/>
          </a:xfrm>
          <a:prstGeom prst="rect">
            <a:avLst/>
          </a:prstGeom>
          <a:solidFill>
            <a:srgbClr val="6A5BD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9240012" y="2971800"/>
            <a:ext cx="197967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40" kern="0" dirty="0">
                <a:solidFill>
                  <a:srgbClr val="6A5BD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04 / ESCALATE</a:t>
            </a:r>
            <a:endParaRPr lang="en-US" sz="950" dirty="0"/>
          </a:p>
        </p:txBody>
      </p:sp>
      <p:sp>
        <p:nvSpPr>
          <p:cNvPr id="87" name="Text 85"/>
          <p:cNvSpPr/>
          <p:nvPr/>
        </p:nvSpPr>
        <p:spPr>
          <a:xfrm>
            <a:off x="9240012" y="3264408"/>
            <a:ext cx="197967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Escalate</a:t>
            </a:r>
            <a:endParaRPr lang="en-US" sz="1600" dirty="0"/>
          </a:p>
        </p:txBody>
      </p:sp>
      <p:sp>
        <p:nvSpPr>
          <p:cNvPr id="88" name="Text 86"/>
          <p:cNvSpPr/>
          <p:nvPr/>
        </p:nvSpPr>
        <p:spPr>
          <a:xfrm>
            <a:off x="9240012" y="3831336"/>
            <a:ext cx="197967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C6CED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Stop early and refer changing conditions to the Permit Authority, temporary-works and dewatering leads.</a:t>
            </a:r>
            <a:endParaRPr lang="en-US" sz="1100" dirty="0"/>
          </a:p>
        </p:txBody>
      </p:sp>
      <p:sp>
        <p:nvSpPr>
          <p:cNvPr id="89" name="Shape 87"/>
          <p:cNvSpPr/>
          <p:nvPr/>
        </p:nvSpPr>
        <p:spPr>
          <a:xfrm>
            <a:off x="685800" y="5504688"/>
            <a:ext cx="10789920" cy="841248"/>
          </a:xfrm>
          <a:prstGeom prst="rect">
            <a:avLst/>
          </a:prstGeom>
          <a:solidFill>
            <a:srgbClr val="2A1410"/>
          </a:solidFill>
          <a:ln w="12700">
            <a:solidFill>
              <a:srgbClr val="C2410C"/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685800" y="5504688"/>
            <a:ext cx="68580" cy="841248"/>
          </a:xfrm>
          <a:prstGeom prst="rect">
            <a:avLst/>
          </a:prstGeom>
          <a:solidFill>
            <a:srgbClr val="C2410C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91" name="Text 89"/>
          <p:cNvSpPr/>
          <p:nvPr/>
        </p:nvSpPr>
        <p:spPr>
          <a:xfrm>
            <a:off x="941832" y="5614416"/>
            <a:ext cx="102778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CREW COMMITMENT</a:t>
            </a:r>
            <a:endParaRPr lang="en-US" sz="1050" dirty="0"/>
          </a:p>
        </p:txBody>
      </p:sp>
      <p:sp>
        <p:nvSpPr>
          <p:cNvPr id="92" name="Text 90"/>
          <p:cNvSpPr/>
          <p:nvPr/>
        </p:nvSpPr>
        <p:spPr>
          <a:xfrm>
            <a:off x="941832" y="5870448"/>
            <a:ext cx="102778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1100" dirty="0">
                <a:solidFill>
                  <a:srgbClr val="D8DEE9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If the ground, water or support condition changes, stop work and make the safety case valid again before restarting.</a:t>
            </a:r>
            <a:endParaRPr lang="en-US" sz="1100" dirty="0"/>
          </a:p>
        </p:txBody>
      </p:sp>
      <p:sp>
        <p:nvSpPr>
          <p:cNvPr id="93" name="Shape 91"/>
          <p:cNvSpPr/>
          <p:nvPr/>
        </p:nvSpPr>
        <p:spPr>
          <a:xfrm>
            <a:off x="685800" y="6272784"/>
            <a:ext cx="10820095" cy="0"/>
          </a:xfrm>
          <a:prstGeom prst="line">
            <a:avLst/>
          </a:prstGeom>
          <a:noFill/>
          <a:ln w="9525">
            <a:solidFill>
              <a:srgbClr val="3A4356"/>
            </a:solidFill>
            <a:prstDash val="solid"/>
          </a:ln>
        </p:spPr>
      </p:sp>
      <p:sp>
        <p:nvSpPr>
          <p:cNvPr id="94" name="Text 92"/>
          <p:cNvSpPr/>
          <p:nvPr/>
        </p:nvSpPr>
        <p:spPr>
          <a:xfrm>
            <a:off x="685800" y="6364224"/>
            <a:ext cx="9052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97A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Protect people first  •  Protect the temporary works  •  Protect the ground and water system</a:t>
            </a:r>
            <a:endParaRPr lang="en-US" sz="900" dirty="0"/>
          </a:p>
        </p:txBody>
      </p:sp>
      <p:sp>
        <p:nvSpPr>
          <p:cNvPr id="95" name="Text 93"/>
          <p:cNvSpPr/>
          <p:nvPr/>
        </p:nvSpPr>
        <p:spPr>
          <a:xfrm>
            <a:off x="9402775" y="6364224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160" kern="0" dirty="0">
                <a:solidFill>
                  <a:srgbClr val="8C97A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SITE SAFETY UAE</a:t>
            </a:r>
            <a:endParaRPr lang="en-US" sz="900" dirty="0"/>
          </a:p>
        </p:txBody>
      </p:sp>
      <p:sp>
        <p:nvSpPr>
          <p:cNvPr id="96" name="Text 94"/>
          <p:cNvSpPr/>
          <p:nvPr/>
        </p:nvSpPr>
        <p:spPr>
          <a:xfrm>
            <a:off x="11478463" y="6364224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E2E7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04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09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219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524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133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438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048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352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962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67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876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181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791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096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705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010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620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924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534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39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448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753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363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0668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277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582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18872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2192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0" y="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0" y="304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0" y="609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0" y="9144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0" y="1219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0" y="1524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0" y="1828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0" y="2133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2438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0" y="27432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0" y="3048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0" y="3352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0" y="36576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0" y="3962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0" y="4267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0" y="4572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0" y="4876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0" y="5181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0" y="5486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0" y="5791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0" y="6096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0" y="6400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0" y="6705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85800" y="475488"/>
            <a:ext cx="7863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REFERENCE REGISTER  //  SOURCE FRAMEWORK</a:t>
            </a:r>
            <a:endParaRPr lang="en-US" sz="1100" dirty="0"/>
          </a:p>
        </p:txBody>
      </p:sp>
      <p:sp>
        <p:nvSpPr>
          <p:cNvPr id="67" name="Text 65"/>
          <p:cNvSpPr/>
          <p:nvPr/>
        </p:nvSpPr>
        <p:spPr>
          <a:xfrm>
            <a:off x="685800" y="786384"/>
            <a:ext cx="10058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392"/>
              </a:lnSpc>
              <a:buNone/>
            </a:pPr>
            <a:r>
              <a:rPr lang="en-US" sz="3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Verify the current issued version</a:t>
            </a:r>
            <a:endParaRPr lang="en-US" sz="3200" dirty="0"/>
          </a:p>
        </p:txBody>
      </p:sp>
      <p:sp>
        <p:nvSpPr>
          <p:cNvPr id="68" name="Text 66"/>
          <p:cNvSpPr/>
          <p:nvPr/>
        </p:nvSpPr>
        <p:spPr>
          <a:xfrm>
            <a:off x="685800" y="1810512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90"/>
              </a:lnSpc>
              <a:buNone/>
            </a:pPr>
            <a:r>
              <a:rPr lang="en-US" sz="14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Confirm the project jurisdiction, receiving asset owner and authority conditions before work starts.</a:t>
            </a:r>
            <a:endParaRPr lang="en-US" sz="1400" dirty="0"/>
          </a:p>
        </p:txBody>
      </p:sp>
      <p:sp>
        <p:nvSpPr>
          <p:cNvPr id="69" name="Shape 67"/>
          <p:cNvSpPr/>
          <p:nvPr/>
        </p:nvSpPr>
        <p:spPr>
          <a:xfrm>
            <a:off x="685800" y="2468880"/>
            <a:ext cx="3413760" cy="1353312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923544" y="2615184"/>
            <a:ext cx="29382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01 / ABU DHABI HSE — PRIMARY WORK CONTROL</a:t>
            </a:r>
            <a:endParaRPr lang="en-US" sz="850" dirty="0"/>
          </a:p>
        </p:txBody>
      </p:sp>
      <p:sp>
        <p:nvSpPr>
          <p:cNvPr id="71" name="Text 69"/>
          <p:cNvSpPr/>
          <p:nvPr/>
        </p:nvSpPr>
        <p:spPr>
          <a:xfrm>
            <a:off x="923544" y="2871216"/>
            <a:ext cx="29382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ADOSH-SF CoP 29.0 — Excavation Work</a:t>
            </a:r>
            <a:endParaRPr lang="en-US" sz="1300" dirty="0"/>
          </a:p>
        </p:txBody>
      </p:sp>
      <p:sp>
        <p:nvSpPr>
          <p:cNvPr id="72" name="Text 70"/>
          <p:cNvSpPr/>
          <p:nvPr/>
        </p:nvSpPr>
        <p:spPr>
          <a:xfrm>
            <a:off x="923544" y="3328416"/>
            <a:ext cx="293827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50"/>
              </a:lnSpc>
              <a:buNone/>
            </a:pPr>
            <a:r>
              <a:rPr lang="en-US" sz="10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Ground conditions, support systems, dewatering, competent-person inspection and deep-excavation atmospheric controls.</a:t>
            </a:r>
            <a:endParaRPr lang="en-US" sz="1000" dirty="0"/>
          </a:p>
        </p:txBody>
      </p:sp>
      <p:sp>
        <p:nvSpPr>
          <p:cNvPr id="73" name="Shape 71"/>
          <p:cNvSpPr/>
          <p:nvPr/>
        </p:nvSpPr>
        <p:spPr>
          <a:xfrm>
            <a:off x="4373880" y="2468880"/>
            <a:ext cx="3413760" cy="1353312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4611624" y="2615184"/>
            <a:ext cx="29382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02 / ABU DHABI HSE — PERMIT CONTROL</a:t>
            </a:r>
            <a:endParaRPr lang="en-US" sz="850" dirty="0"/>
          </a:p>
        </p:txBody>
      </p:sp>
      <p:sp>
        <p:nvSpPr>
          <p:cNvPr id="75" name="Text 73"/>
          <p:cNvSpPr/>
          <p:nvPr/>
        </p:nvSpPr>
        <p:spPr>
          <a:xfrm>
            <a:off x="4611624" y="2871216"/>
            <a:ext cx="29382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ADOSH-SF CoP 21.0 — Permit to Work Systems</a:t>
            </a:r>
            <a:endParaRPr lang="en-US" sz="1300" dirty="0"/>
          </a:p>
        </p:txBody>
      </p:sp>
      <p:sp>
        <p:nvSpPr>
          <p:cNvPr id="76" name="Text 74"/>
          <p:cNvSpPr/>
          <p:nvPr/>
        </p:nvSpPr>
        <p:spPr>
          <a:xfrm>
            <a:off x="4611624" y="3328416"/>
            <a:ext cx="293827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50"/>
              </a:lnSpc>
              <a:buNone/>
            </a:pPr>
            <a:r>
              <a:rPr lang="en-US" sz="10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PTW issue, shift duration, revalidation, formal handover, SIMOPS, management of change and emergency suspension.</a:t>
            </a:r>
            <a:endParaRPr lang="en-US" sz="1000" dirty="0"/>
          </a:p>
        </p:txBody>
      </p:sp>
      <p:sp>
        <p:nvSpPr>
          <p:cNvPr id="77" name="Shape 75"/>
          <p:cNvSpPr/>
          <p:nvPr/>
        </p:nvSpPr>
        <p:spPr>
          <a:xfrm>
            <a:off x="8061960" y="2468880"/>
            <a:ext cx="3413760" cy="1353312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8299704" y="2615184"/>
            <a:ext cx="29382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03 / ABU DHABI MUNICIPALITY — DISCHARGE CONTROL</a:t>
            </a:r>
            <a:endParaRPr lang="en-US" sz="850" dirty="0"/>
          </a:p>
        </p:txBody>
      </p:sp>
      <p:sp>
        <p:nvSpPr>
          <p:cNvPr id="79" name="Text 77"/>
          <p:cNvSpPr/>
          <p:nvPr/>
        </p:nvSpPr>
        <p:spPr>
          <a:xfrm>
            <a:off x="8299704" y="2871216"/>
            <a:ext cx="29382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ADM Circular 001/2024 — Dewatering Requirements</a:t>
            </a:r>
            <a:endParaRPr lang="en-US" sz="1300" dirty="0"/>
          </a:p>
        </p:txBody>
      </p:sp>
      <p:sp>
        <p:nvSpPr>
          <p:cNvPr id="80" name="Text 78"/>
          <p:cNvSpPr/>
          <p:nvPr/>
        </p:nvSpPr>
        <p:spPr>
          <a:xfrm>
            <a:off x="8299704" y="3328416"/>
            <a:ext cx="293827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50"/>
              </a:lnSpc>
              <a:buNone/>
            </a:pPr>
            <a:r>
              <a:rPr lang="en-US" sz="10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Site dewatering approvals, clean-effluent and testing evidence, discharge responsibilities and prohibited releases.</a:t>
            </a:r>
            <a:endParaRPr lang="en-US" sz="1000" dirty="0"/>
          </a:p>
        </p:txBody>
      </p:sp>
      <p:sp>
        <p:nvSpPr>
          <p:cNvPr id="81" name="Shape 79"/>
          <p:cNvSpPr/>
          <p:nvPr/>
        </p:nvSpPr>
        <p:spPr>
          <a:xfrm>
            <a:off x="685800" y="3986784"/>
            <a:ext cx="3413760" cy="1353312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923544" y="4133088"/>
            <a:ext cx="29382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04 / DUBAI DEVELOPMENT AUTHORITY — PLOT NOC</a:t>
            </a:r>
            <a:endParaRPr lang="en-US" sz="850" dirty="0"/>
          </a:p>
        </p:txBody>
      </p:sp>
      <p:sp>
        <p:nvSpPr>
          <p:cNvPr id="83" name="Text 81"/>
          <p:cNvSpPr/>
          <p:nvPr/>
        </p:nvSpPr>
        <p:spPr>
          <a:xfrm>
            <a:off x="923544" y="4389120"/>
            <a:ext cx="29382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DDA Dewatering NOC</a:t>
            </a:r>
            <a:endParaRPr lang="en-US" sz="1300" dirty="0"/>
          </a:p>
        </p:txBody>
      </p:sp>
      <p:sp>
        <p:nvSpPr>
          <p:cNvPr id="84" name="Text 82"/>
          <p:cNvSpPr/>
          <p:nvPr/>
        </p:nvSpPr>
        <p:spPr>
          <a:xfrm>
            <a:off x="923544" y="4846320"/>
            <a:ext cx="293827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50"/>
              </a:lnSpc>
              <a:buNone/>
            </a:pPr>
            <a:r>
              <a:rPr lang="en-US" sz="10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Approval for underground-water discharge to an approved storm-water network or temporary lagoon in the relevant DDA area.</a:t>
            </a:r>
            <a:endParaRPr lang="en-US" sz="1000" dirty="0"/>
          </a:p>
        </p:txBody>
      </p:sp>
      <p:sp>
        <p:nvSpPr>
          <p:cNvPr id="85" name="Shape 83"/>
          <p:cNvSpPr/>
          <p:nvPr/>
        </p:nvSpPr>
        <p:spPr>
          <a:xfrm>
            <a:off x="4373880" y="3986784"/>
            <a:ext cx="3413760" cy="1353312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4611624" y="4133088"/>
            <a:ext cx="29382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05 / DUBAI MUNICIPALITY CONTEXT — RECEIVING ROUTE</a:t>
            </a:r>
            <a:endParaRPr lang="en-US" sz="850" dirty="0"/>
          </a:p>
        </p:txBody>
      </p:sp>
      <p:sp>
        <p:nvSpPr>
          <p:cNvPr id="87" name="Text 85"/>
          <p:cNvSpPr/>
          <p:nvPr/>
        </p:nvSpPr>
        <p:spPr>
          <a:xfrm>
            <a:off x="4611624" y="4389120"/>
            <a:ext cx="29382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Build in Dubai — Service 430</a:t>
            </a:r>
            <a:endParaRPr lang="en-US" sz="1300" dirty="0"/>
          </a:p>
        </p:txBody>
      </p:sp>
      <p:sp>
        <p:nvSpPr>
          <p:cNvPr id="88" name="Text 86"/>
          <p:cNvSpPr/>
          <p:nvPr/>
        </p:nvSpPr>
        <p:spPr>
          <a:xfrm>
            <a:off x="4611624" y="4846320"/>
            <a:ext cx="293827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50"/>
              </a:lnSpc>
              <a:buNone/>
            </a:pPr>
            <a:r>
              <a:rPr lang="en-US" sz="10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Municipal NOC context for groundwater and wastewater discharge to sea, creek or canals; confirm live service requirements.</a:t>
            </a:r>
            <a:endParaRPr lang="en-US" sz="1000" dirty="0"/>
          </a:p>
        </p:txBody>
      </p:sp>
      <p:sp>
        <p:nvSpPr>
          <p:cNvPr id="89" name="Shape 87"/>
          <p:cNvSpPr/>
          <p:nvPr/>
        </p:nvSpPr>
        <p:spPr>
          <a:xfrm>
            <a:off x="8061960" y="3986784"/>
            <a:ext cx="3413760" cy="1353312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90" name="Text 88"/>
          <p:cNvSpPr/>
          <p:nvPr/>
        </p:nvSpPr>
        <p:spPr>
          <a:xfrm>
            <a:off x="8299704" y="4133088"/>
            <a:ext cx="29382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06 / SHARJAH — NO ASSUMED ROUTE</a:t>
            </a:r>
            <a:endParaRPr lang="en-US" sz="850" dirty="0"/>
          </a:p>
        </p:txBody>
      </p:sp>
      <p:sp>
        <p:nvSpPr>
          <p:cNvPr id="91" name="Text 89"/>
          <p:cNvSpPr/>
          <p:nvPr/>
        </p:nvSpPr>
        <p:spPr>
          <a:xfrm>
            <a:off x="8299704" y="4389120"/>
            <a:ext cx="29382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Sharjah Municipality — Written Direction</a:t>
            </a:r>
            <a:endParaRPr lang="en-US" sz="1300" dirty="0"/>
          </a:p>
        </p:txBody>
      </p:sp>
      <p:sp>
        <p:nvSpPr>
          <p:cNvPr id="92" name="Text 90"/>
          <p:cNvSpPr/>
          <p:nvPr/>
        </p:nvSpPr>
        <p:spPr>
          <a:xfrm>
            <a:off x="8299704" y="4846320"/>
            <a:ext cx="293827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50"/>
              </a:lnSpc>
              <a:buNone/>
            </a:pPr>
            <a:r>
              <a:rPr lang="en-US" sz="10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Obtain project-specific written confirmation of the receiver, route, conditions, testing and permit/NOC process before discharge.</a:t>
            </a:r>
            <a:endParaRPr lang="en-US" sz="1000" dirty="0"/>
          </a:p>
        </p:txBody>
      </p:sp>
      <p:sp>
        <p:nvSpPr>
          <p:cNvPr id="93" name="Shape 91"/>
          <p:cNvSpPr/>
          <p:nvPr/>
        </p:nvSpPr>
        <p:spPr>
          <a:xfrm>
            <a:off x="685800" y="5504688"/>
            <a:ext cx="10789920" cy="841248"/>
          </a:xfrm>
          <a:prstGeom prst="rect">
            <a:avLst/>
          </a:prstGeom>
          <a:solidFill>
            <a:srgbClr val="F6E6DF"/>
          </a:solidFill>
          <a:ln w="12700">
            <a:solidFill>
              <a:srgbClr val="C2410C"/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685800" y="5504688"/>
            <a:ext cx="68580" cy="841248"/>
          </a:xfrm>
          <a:prstGeom prst="rect">
            <a:avLst/>
          </a:prstGeom>
          <a:solidFill>
            <a:srgbClr val="C2410C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95" name="Text 93"/>
          <p:cNvSpPr/>
          <p:nvPr/>
        </p:nvSpPr>
        <p:spPr>
          <a:xfrm>
            <a:off x="941832" y="5614416"/>
            <a:ext cx="102778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VERIFY</a:t>
            </a:r>
            <a:endParaRPr lang="en-US" sz="1050" dirty="0"/>
          </a:p>
        </p:txBody>
      </p:sp>
      <p:sp>
        <p:nvSpPr>
          <p:cNvPr id="96" name="Text 94"/>
          <p:cNvSpPr/>
          <p:nvPr/>
        </p:nvSpPr>
        <p:spPr>
          <a:xfrm>
            <a:off x="941832" y="5870448"/>
            <a:ext cx="102778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1100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Keep current permits, drawings, test results and authority correspondence at the work face. An approval is valid only for the stated plot, receiver, route, duration and water-quality conditions.</a:t>
            </a:r>
            <a:endParaRPr lang="en-US" sz="1100" dirty="0"/>
          </a:p>
        </p:txBody>
      </p:sp>
      <p:sp>
        <p:nvSpPr>
          <p:cNvPr id="97" name="Shape 95"/>
          <p:cNvSpPr/>
          <p:nvPr/>
        </p:nvSpPr>
        <p:spPr>
          <a:xfrm>
            <a:off x="685800" y="6272784"/>
            <a:ext cx="10820095" cy="0"/>
          </a:xfrm>
          <a:prstGeom prst="line">
            <a:avLst/>
          </a:prstGeom>
          <a:noFill/>
          <a:ln w="9525">
            <a:solidFill>
              <a:srgbClr val="AFB9C9"/>
            </a:solidFill>
            <a:prstDash val="solid"/>
          </a:ln>
        </p:spPr>
      </p:sp>
      <p:sp>
        <p:nvSpPr>
          <p:cNvPr id="98" name="Text 96"/>
          <p:cNvSpPr/>
          <p:nvPr/>
        </p:nvSpPr>
        <p:spPr>
          <a:xfrm>
            <a:off x="685800" y="6364224"/>
            <a:ext cx="9052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E7A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Reference portals: ADPHC  •  DMT-ADM  •  Dubai Development Authority  •  Build in Dubai  •  Sharjah Municipality</a:t>
            </a:r>
            <a:endParaRPr lang="en-US" sz="900" dirty="0"/>
          </a:p>
        </p:txBody>
      </p:sp>
      <p:sp>
        <p:nvSpPr>
          <p:cNvPr id="99" name="Text 97"/>
          <p:cNvSpPr/>
          <p:nvPr/>
        </p:nvSpPr>
        <p:spPr>
          <a:xfrm>
            <a:off x="9402775" y="6364224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160" kern="0" dirty="0">
                <a:solidFill>
                  <a:srgbClr val="6E7A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SITE SAFETY UAE</a:t>
            </a:r>
            <a:endParaRPr lang="en-US" sz="900" dirty="0"/>
          </a:p>
        </p:txBody>
      </p:sp>
      <p:sp>
        <p:nvSpPr>
          <p:cNvPr id="100" name="Text 98"/>
          <p:cNvSpPr/>
          <p:nvPr/>
        </p:nvSpPr>
        <p:spPr>
          <a:xfrm>
            <a:off x="11478463" y="6364224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2E7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04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09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219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524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133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438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048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352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962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67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876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181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791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096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705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010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620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924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534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39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448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753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363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0668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277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582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18872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2192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0" y="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0" y="304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0" y="609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0" y="9144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0" y="1219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0" y="1524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0" y="1828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0" y="2133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2438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0" y="27432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0" y="3048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0" y="3352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0" y="36576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0" y="3962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0" y="4267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0" y="4572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0" y="4876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0" y="5181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0" y="5486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0" y="5791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0" y="6096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0" y="6400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0" y="6705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85800" y="475488"/>
            <a:ext cx="7863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SAFETY SYSTEM BRIEFING  //  SHEET-PILE INTERFACE</a:t>
            </a:r>
            <a:endParaRPr lang="en-US" sz="1100" dirty="0"/>
          </a:p>
        </p:txBody>
      </p:sp>
      <p:sp>
        <p:nvSpPr>
          <p:cNvPr id="67" name="Text 65"/>
          <p:cNvSpPr/>
          <p:nvPr/>
        </p:nvSpPr>
        <p:spPr>
          <a:xfrm>
            <a:off x="685800" y="786384"/>
            <a:ext cx="7863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604"/>
              </a:lnSpc>
              <a:buNone/>
            </a:pPr>
            <a:r>
              <a:rPr lang="en-US" sz="34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Deep excavations fail</a:t>
            </a:r>
            <a:endParaRPr lang="en-US" sz="3400" dirty="0"/>
          </a:p>
          <a:p>
            <a:pPr indent="0" marL="0">
              <a:lnSpc>
                <a:spcPts val="3604"/>
              </a:lnSpc>
              <a:buNone/>
            </a:pPr>
            <a:r>
              <a:rPr lang="en-US" sz="34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at the interfaces</a:t>
            </a:r>
            <a:endParaRPr lang="en-US" sz="3400" dirty="0"/>
          </a:p>
        </p:txBody>
      </p:sp>
      <p:sp>
        <p:nvSpPr>
          <p:cNvPr id="68" name="Text 66"/>
          <p:cNvSpPr/>
          <p:nvPr/>
        </p:nvSpPr>
        <p:spPr>
          <a:xfrm>
            <a:off x="685800" y="1810512"/>
            <a:ext cx="6949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90"/>
              </a:lnSpc>
              <a:buNone/>
            </a:pPr>
            <a:r>
              <a:rPr lang="en-US" sz="14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 permit to work stays valid only while ground, water and temporary works all perform within approved limits.</a:t>
            </a:r>
            <a:endParaRPr lang="en-US" sz="1400" dirty="0"/>
          </a:p>
        </p:txBody>
      </p:sp>
      <p:sp>
        <p:nvSpPr>
          <p:cNvPr id="69" name="Shape 67"/>
          <p:cNvSpPr/>
          <p:nvPr/>
        </p:nvSpPr>
        <p:spPr>
          <a:xfrm>
            <a:off x="685800" y="2880360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685800" y="3008376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685800" y="3008376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01</a:t>
            </a:r>
            <a:endParaRPr lang="en-US" sz="1000" dirty="0"/>
          </a:p>
        </p:txBody>
      </p:sp>
      <p:sp>
        <p:nvSpPr>
          <p:cNvPr id="72" name="Text 70"/>
          <p:cNvSpPr/>
          <p:nvPr/>
        </p:nvSpPr>
        <p:spPr>
          <a:xfrm>
            <a:off x="1252728" y="2999232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25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GROUND</a:t>
            </a:r>
            <a:endParaRPr lang="en-US" sz="1250" dirty="0"/>
          </a:p>
        </p:txBody>
      </p:sp>
      <p:sp>
        <p:nvSpPr>
          <p:cNvPr id="73" name="Text 71"/>
          <p:cNvSpPr/>
          <p:nvPr/>
        </p:nvSpPr>
        <p:spPr>
          <a:xfrm>
            <a:off x="3172968" y="2999232"/>
            <a:ext cx="418795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Soil conditions, surcharge and vibration affect every support decision.</a:t>
            </a:r>
            <a:endParaRPr lang="en-US" sz="1100" dirty="0"/>
          </a:p>
        </p:txBody>
      </p:sp>
      <p:sp>
        <p:nvSpPr>
          <p:cNvPr id="74" name="Shape 72"/>
          <p:cNvSpPr/>
          <p:nvPr/>
        </p:nvSpPr>
        <p:spPr>
          <a:xfrm>
            <a:off x="685800" y="3749040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685800" y="3877056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685800" y="3877056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02</a:t>
            </a:r>
            <a:endParaRPr lang="en-US" sz="1000" dirty="0"/>
          </a:p>
        </p:txBody>
      </p:sp>
      <p:sp>
        <p:nvSpPr>
          <p:cNvPr id="77" name="Text 75"/>
          <p:cNvSpPr/>
          <p:nvPr/>
        </p:nvSpPr>
        <p:spPr>
          <a:xfrm>
            <a:off x="1252728" y="3867912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25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WATER</a:t>
            </a:r>
            <a:endParaRPr lang="en-US" sz="1250" dirty="0"/>
          </a:p>
        </p:txBody>
      </p:sp>
      <p:sp>
        <p:nvSpPr>
          <p:cNvPr id="78" name="Text 76"/>
          <p:cNvSpPr/>
          <p:nvPr/>
        </p:nvSpPr>
        <p:spPr>
          <a:xfrm>
            <a:off x="3172968" y="3867912"/>
            <a:ext cx="418795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Drawdown, inflow and discharge control can change ground behaviour rapidly.</a:t>
            </a:r>
            <a:endParaRPr lang="en-US" sz="1100" dirty="0"/>
          </a:p>
        </p:txBody>
      </p:sp>
      <p:sp>
        <p:nvSpPr>
          <p:cNvPr id="79" name="Shape 77"/>
          <p:cNvSpPr/>
          <p:nvPr/>
        </p:nvSpPr>
        <p:spPr>
          <a:xfrm>
            <a:off x="685800" y="4617720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685800" y="4745736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685800" y="4745736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03</a:t>
            </a:r>
            <a:endParaRPr lang="en-US" sz="1000" dirty="0"/>
          </a:p>
        </p:txBody>
      </p:sp>
      <p:sp>
        <p:nvSpPr>
          <p:cNvPr id="82" name="Text 80"/>
          <p:cNvSpPr/>
          <p:nvPr/>
        </p:nvSpPr>
        <p:spPr>
          <a:xfrm>
            <a:off x="1252728" y="4736592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25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TEMPORARY WORKS</a:t>
            </a:r>
            <a:endParaRPr lang="en-US" sz="1250" dirty="0"/>
          </a:p>
        </p:txBody>
      </p:sp>
      <p:sp>
        <p:nvSpPr>
          <p:cNvPr id="83" name="Text 81"/>
          <p:cNvSpPr/>
          <p:nvPr/>
        </p:nvSpPr>
        <p:spPr>
          <a:xfrm>
            <a:off x="3172968" y="4736592"/>
            <a:ext cx="418795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Sheet piles, walings, struts and anchors must remain at the approved stage.</a:t>
            </a:r>
            <a:endParaRPr lang="en-US" sz="1100" dirty="0"/>
          </a:p>
        </p:txBody>
      </p:sp>
      <p:sp>
        <p:nvSpPr>
          <p:cNvPr id="84" name="Shape 82"/>
          <p:cNvSpPr/>
          <p:nvPr/>
        </p:nvSpPr>
        <p:spPr>
          <a:xfrm>
            <a:off x="685800" y="5486400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685800" y="5504688"/>
            <a:ext cx="6766560" cy="841248"/>
          </a:xfrm>
          <a:prstGeom prst="rect">
            <a:avLst/>
          </a:prstGeom>
          <a:solidFill>
            <a:srgbClr val="F6E6DF"/>
          </a:solidFill>
          <a:ln w="12700">
            <a:solidFill>
              <a:srgbClr val="C2410C"/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685800" y="5504688"/>
            <a:ext cx="68580" cy="841248"/>
          </a:xfrm>
          <a:prstGeom prst="rect">
            <a:avLst/>
          </a:prstGeom>
          <a:solidFill>
            <a:srgbClr val="C2410C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7" name="Text 85"/>
          <p:cNvSpPr/>
          <p:nvPr/>
        </p:nvSpPr>
        <p:spPr>
          <a:xfrm>
            <a:off x="941832" y="5614416"/>
            <a:ext cx="625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NO-GO</a:t>
            </a:r>
            <a:endParaRPr lang="en-US" sz="1050" dirty="0"/>
          </a:p>
        </p:txBody>
      </p:sp>
      <p:sp>
        <p:nvSpPr>
          <p:cNvPr id="88" name="Text 86"/>
          <p:cNvSpPr/>
          <p:nvPr/>
        </p:nvSpPr>
        <p:spPr>
          <a:xfrm>
            <a:off x="941832" y="5870448"/>
            <a:ext cx="62544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1100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If any one of the three systems moves outside its approved limits, the permit is no longer valid.</a:t>
            </a:r>
            <a:endParaRPr lang="en-US" sz="1100" dirty="0"/>
          </a:p>
        </p:txBody>
      </p:sp>
      <p:sp>
        <p:nvSpPr>
          <p:cNvPr id="89" name="Shape 87"/>
          <p:cNvSpPr/>
          <p:nvPr/>
        </p:nvSpPr>
        <p:spPr>
          <a:xfrm>
            <a:off x="8001000" y="1051560"/>
            <a:ext cx="3520440" cy="4663440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8001000" y="1033272"/>
            <a:ext cx="2148840" cy="310896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91" name="Text 89"/>
          <p:cNvSpPr/>
          <p:nvPr/>
        </p:nvSpPr>
        <p:spPr>
          <a:xfrm>
            <a:off x="8001000" y="1033272"/>
            <a:ext cx="2148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40" kern="0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SECTION A–A</a:t>
            </a:r>
            <a:endParaRPr lang="en-US" sz="950" dirty="0"/>
          </a:p>
        </p:txBody>
      </p:sp>
      <p:sp>
        <p:nvSpPr>
          <p:cNvPr id="92" name="Shape 90"/>
          <p:cNvSpPr/>
          <p:nvPr/>
        </p:nvSpPr>
        <p:spPr>
          <a:xfrm>
            <a:off x="8321040" y="2103120"/>
            <a:ext cx="2880360" cy="0"/>
          </a:xfrm>
          <a:prstGeom prst="line">
            <a:avLst/>
          </a:prstGeom>
          <a:noFill/>
          <a:ln w="12700">
            <a:solidFill>
              <a:srgbClr val="334155"/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144000" y="2103120"/>
            <a:ext cx="0" cy="2377440"/>
          </a:xfrm>
          <a:prstGeom prst="line">
            <a:avLst/>
          </a:prstGeom>
          <a:noFill/>
          <a:ln w="15875">
            <a:solidFill>
              <a:srgbClr val="334155"/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10378440" y="2103120"/>
            <a:ext cx="0" cy="2377440"/>
          </a:xfrm>
          <a:prstGeom prst="line">
            <a:avLst/>
          </a:prstGeom>
          <a:noFill/>
          <a:ln w="15875">
            <a:solidFill>
              <a:srgbClr val="334155"/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144000" y="4480560"/>
            <a:ext cx="1234440" cy="0"/>
          </a:xfrm>
          <a:prstGeom prst="line">
            <a:avLst/>
          </a:prstGeom>
          <a:noFill/>
          <a:ln w="15875">
            <a:solidFill>
              <a:srgbClr val="334155"/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9144000" y="2606040"/>
            <a:ext cx="1234440" cy="0"/>
          </a:xfrm>
          <a:prstGeom prst="line">
            <a:avLst/>
          </a:prstGeom>
          <a:noFill/>
          <a:ln w="12700">
            <a:solidFill>
              <a:srgbClr val="334155"/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9144000" y="3474720"/>
            <a:ext cx="1234440" cy="0"/>
          </a:xfrm>
          <a:prstGeom prst="line">
            <a:avLst/>
          </a:prstGeom>
          <a:noFill/>
          <a:ln w="12700">
            <a:solidFill>
              <a:srgbClr val="334155"/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8321040" y="3977640"/>
            <a:ext cx="2880360" cy="0"/>
          </a:xfrm>
          <a:prstGeom prst="line">
            <a:avLst/>
          </a:prstGeom>
          <a:noFill/>
          <a:ln w="12700">
            <a:solidFill>
              <a:srgbClr val="6A5BD6"/>
            </a:solidFill>
            <a:prstDash val="dash"/>
          </a:ln>
        </p:spPr>
      </p:sp>
      <p:sp>
        <p:nvSpPr>
          <p:cNvPr id="99" name="Text 97"/>
          <p:cNvSpPr/>
          <p:nvPr/>
        </p:nvSpPr>
        <p:spPr>
          <a:xfrm>
            <a:off x="8321040" y="3712464"/>
            <a:ext cx="640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A5BD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GWL</a:t>
            </a:r>
            <a:endParaRPr lang="en-US" sz="850" dirty="0"/>
          </a:p>
        </p:txBody>
      </p:sp>
      <p:sp>
        <p:nvSpPr>
          <p:cNvPr id="100" name="Shape 98"/>
          <p:cNvSpPr/>
          <p:nvPr/>
        </p:nvSpPr>
        <p:spPr>
          <a:xfrm>
            <a:off x="9144000" y="4800600"/>
            <a:ext cx="1234440" cy="0"/>
          </a:xfrm>
          <a:prstGeom prst="line">
            <a:avLst/>
          </a:prstGeom>
          <a:noFill/>
          <a:ln w="12700">
            <a:solidFill>
              <a:srgbClr val="C2410C"/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9144000" y="4736592"/>
            <a:ext cx="0" cy="128016"/>
          </a:xfrm>
          <a:prstGeom prst="line">
            <a:avLst/>
          </a:prstGeom>
          <a:noFill/>
          <a:ln w="12700">
            <a:solidFill>
              <a:srgbClr val="C2410C"/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0378440" y="4736592"/>
            <a:ext cx="0" cy="128016"/>
          </a:xfrm>
          <a:prstGeom prst="line">
            <a:avLst/>
          </a:prstGeom>
          <a:noFill/>
          <a:ln w="12700">
            <a:solidFill>
              <a:srgbClr val="C2410C"/>
            </a:solidFill>
            <a:prstDash val="solid"/>
          </a:ln>
        </p:spPr>
      </p:sp>
      <p:sp>
        <p:nvSpPr>
          <p:cNvPr id="103" name="Text 101"/>
          <p:cNvSpPr/>
          <p:nvPr/>
        </p:nvSpPr>
        <p:spPr>
          <a:xfrm>
            <a:off x="9144000" y="4489704"/>
            <a:ext cx="1234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EXCAVATION &gt; 5.0 M</a:t>
            </a:r>
            <a:endParaRPr lang="en-US" sz="1000" dirty="0"/>
          </a:p>
        </p:txBody>
      </p:sp>
      <p:sp>
        <p:nvSpPr>
          <p:cNvPr id="104" name="Shape 102"/>
          <p:cNvSpPr/>
          <p:nvPr/>
        </p:nvSpPr>
        <p:spPr>
          <a:xfrm>
            <a:off x="685800" y="6272784"/>
            <a:ext cx="10820095" cy="0"/>
          </a:xfrm>
          <a:prstGeom prst="line">
            <a:avLst/>
          </a:prstGeom>
          <a:noFill/>
          <a:ln w="9525">
            <a:solidFill>
              <a:srgbClr val="AFB9C9"/>
            </a:solidFill>
            <a:prstDash val="solid"/>
          </a:ln>
        </p:spPr>
      </p:sp>
      <p:sp>
        <p:nvSpPr>
          <p:cNvPr id="105" name="Text 103"/>
          <p:cNvSpPr/>
          <p:nvPr/>
        </p:nvSpPr>
        <p:spPr>
          <a:xfrm>
            <a:off x="685800" y="6364224"/>
            <a:ext cx="9052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E7A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Source framework: ADOSH-SF CoP 29.0 Excavation Work  •  CoP 21.0 Permit to Work Systems</a:t>
            </a:r>
            <a:endParaRPr lang="en-US" sz="900" dirty="0"/>
          </a:p>
        </p:txBody>
      </p:sp>
      <p:sp>
        <p:nvSpPr>
          <p:cNvPr id="106" name="Text 104"/>
          <p:cNvSpPr/>
          <p:nvPr/>
        </p:nvSpPr>
        <p:spPr>
          <a:xfrm>
            <a:off x="9402775" y="6364224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160" kern="0" dirty="0">
                <a:solidFill>
                  <a:srgbClr val="6E7A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SITE SAFETY UAE</a:t>
            </a:r>
            <a:endParaRPr lang="en-US" sz="900" dirty="0"/>
          </a:p>
        </p:txBody>
      </p:sp>
      <p:sp>
        <p:nvSpPr>
          <p:cNvPr id="107" name="Text 105"/>
          <p:cNvSpPr/>
          <p:nvPr/>
        </p:nvSpPr>
        <p:spPr>
          <a:xfrm>
            <a:off x="11478463" y="6364224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2E7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04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09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219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524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133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438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048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352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962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67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876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181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791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096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705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010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620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924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534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39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448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753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363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0668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277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582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18872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2192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0" y="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0" y="304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0" y="609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0" y="9144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0" y="1219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0" y="1524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0" y="1828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0" y="2133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2438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0" y="27432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0" y="3048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0" y="3352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0" y="36576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0" y="3962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0" y="4267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0" y="4572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0" y="4876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0" y="5181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0" y="5486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0" y="5791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0" y="6096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0" y="6400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0" y="6705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85800" y="475488"/>
            <a:ext cx="7863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MUNICIPALITY &amp; DISCHARGE CONTROL</a:t>
            </a:r>
            <a:endParaRPr lang="en-US" sz="1100" dirty="0"/>
          </a:p>
        </p:txBody>
      </p:sp>
      <p:sp>
        <p:nvSpPr>
          <p:cNvPr id="67" name="Text 65"/>
          <p:cNvSpPr/>
          <p:nvPr/>
        </p:nvSpPr>
        <p:spPr>
          <a:xfrm>
            <a:off x="685800" y="786384"/>
            <a:ext cx="10058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604"/>
              </a:lnSpc>
              <a:buNone/>
            </a:pPr>
            <a:r>
              <a:rPr lang="en-US" sz="34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Dewatering approval is plot-specific</a:t>
            </a:r>
            <a:endParaRPr lang="en-US" sz="3400" dirty="0"/>
          </a:p>
        </p:txBody>
      </p:sp>
      <p:sp>
        <p:nvSpPr>
          <p:cNvPr id="68" name="Text 66"/>
          <p:cNvSpPr/>
          <p:nvPr/>
        </p:nvSpPr>
        <p:spPr>
          <a:xfrm>
            <a:off x="685800" y="1810512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90"/>
              </a:lnSpc>
              <a:buNone/>
            </a:pPr>
            <a:r>
              <a:rPr lang="en-US" sz="14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Confirm the plot jurisdiction, receiving asset owner and approved route before any pump runs.</a:t>
            </a:r>
            <a:endParaRPr lang="en-US" sz="1400" dirty="0"/>
          </a:p>
        </p:txBody>
      </p:sp>
      <p:sp>
        <p:nvSpPr>
          <p:cNvPr id="69" name="Shape 67"/>
          <p:cNvSpPr/>
          <p:nvPr/>
        </p:nvSpPr>
        <p:spPr>
          <a:xfrm>
            <a:off x="685800" y="2514600"/>
            <a:ext cx="3413760" cy="2880360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685800" y="2514600"/>
            <a:ext cx="3413760" cy="50292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941832" y="2788920"/>
            <a:ext cx="29016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01 / EMIRATE OF ABU DHABI</a:t>
            </a:r>
            <a:endParaRPr lang="en-US" sz="950" dirty="0"/>
          </a:p>
        </p:txBody>
      </p:sp>
      <p:sp>
        <p:nvSpPr>
          <p:cNvPr id="72" name="Text 70"/>
          <p:cNvSpPr/>
          <p:nvPr/>
        </p:nvSpPr>
        <p:spPr>
          <a:xfrm>
            <a:off x="941832" y="3081528"/>
            <a:ext cx="290169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6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Abu Dhabi</a:t>
            </a:r>
            <a:endParaRPr lang="en-US" sz="1600" dirty="0"/>
          </a:p>
        </p:txBody>
      </p:sp>
      <p:sp>
        <p:nvSpPr>
          <p:cNvPr id="73" name="Text 71"/>
          <p:cNvSpPr/>
          <p:nvPr/>
        </p:nvSpPr>
        <p:spPr>
          <a:xfrm>
            <a:off x="941832" y="3648456"/>
            <a:ext cx="2901696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Approval pathway: ADM/DMT approvals with the relevant environmental and receiving-asset controls.</a:t>
            </a:r>
            <a:endParaRPr lang="en-US" sz="1100" dirty="0"/>
          </a:p>
          <a:p>
            <a:pPr indent="0" marL="0">
              <a:lnSpc>
                <a:spcPts val="1400"/>
              </a:lnSpc>
              <a:buNone/>
            </a:pPr>
            <a:endParaRPr lang="en-US" sz="1100" dirty="0"/>
          </a:p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Contractor control: maintain permit and testing evidence. Effluent must be free of solids, pollutants and oil.</a:t>
            </a:r>
            <a:endParaRPr lang="en-US" sz="1100" dirty="0"/>
          </a:p>
        </p:txBody>
      </p:sp>
      <p:sp>
        <p:nvSpPr>
          <p:cNvPr id="74" name="Shape 72"/>
          <p:cNvSpPr/>
          <p:nvPr/>
        </p:nvSpPr>
        <p:spPr>
          <a:xfrm>
            <a:off x="4373880" y="2514600"/>
            <a:ext cx="3413760" cy="2880360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4373880" y="2514600"/>
            <a:ext cx="3413760" cy="50292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4629912" y="2788920"/>
            <a:ext cx="29016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02 / EMIRATE OF DUBAI</a:t>
            </a:r>
            <a:endParaRPr lang="en-US" sz="950" dirty="0"/>
          </a:p>
        </p:txBody>
      </p:sp>
      <p:sp>
        <p:nvSpPr>
          <p:cNvPr id="77" name="Text 75"/>
          <p:cNvSpPr/>
          <p:nvPr/>
        </p:nvSpPr>
        <p:spPr>
          <a:xfrm>
            <a:off x="4629912" y="3081528"/>
            <a:ext cx="290169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6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Dubai</a:t>
            </a:r>
            <a:endParaRPr lang="en-US" sz="1600" dirty="0"/>
          </a:p>
        </p:txBody>
      </p:sp>
      <p:sp>
        <p:nvSpPr>
          <p:cNvPr id="78" name="Text 76"/>
          <p:cNvSpPr/>
          <p:nvPr/>
        </p:nvSpPr>
        <p:spPr>
          <a:xfrm>
            <a:off x="4629912" y="3648456"/>
            <a:ext cx="2901696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Approval pathway: authority depends on plot and receiver — DDA, municipality, master developer or free zone.</a:t>
            </a:r>
            <a:endParaRPr lang="en-US" sz="1100" dirty="0"/>
          </a:p>
          <a:p>
            <a:pPr indent="0" marL="0">
              <a:lnSpc>
                <a:spcPts val="1400"/>
              </a:lnSpc>
              <a:buNone/>
            </a:pPr>
            <a:endParaRPr lang="en-US" sz="1100" dirty="0"/>
          </a:p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Contractor control: the DDA NOC permits the approved storm-network or temporary-lagoon route for that development area.</a:t>
            </a:r>
            <a:endParaRPr lang="en-US" sz="1100" dirty="0"/>
          </a:p>
        </p:txBody>
      </p:sp>
      <p:sp>
        <p:nvSpPr>
          <p:cNvPr id="79" name="Shape 77"/>
          <p:cNvSpPr/>
          <p:nvPr/>
        </p:nvSpPr>
        <p:spPr>
          <a:xfrm>
            <a:off x="8061960" y="2514600"/>
            <a:ext cx="3413760" cy="2880360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8061960" y="2514600"/>
            <a:ext cx="3413760" cy="50292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8317992" y="2788920"/>
            <a:ext cx="29016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03 / EMIRATE OF SHARJAH</a:t>
            </a:r>
            <a:endParaRPr lang="en-US" sz="950" dirty="0"/>
          </a:p>
        </p:txBody>
      </p:sp>
      <p:sp>
        <p:nvSpPr>
          <p:cNvPr id="82" name="Text 80"/>
          <p:cNvSpPr/>
          <p:nvPr/>
        </p:nvSpPr>
        <p:spPr>
          <a:xfrm>
            <a:off x="8317992" y="3081528"/>
            <a:ext cx="290169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6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Sharjah</a:t>
            </a:r>
            <a:endParaRPr lang="en-US" sz="1600" dirty="0"/>
          </a:p>
        </p:txBody>
      </p:sp>
      <p:sp>
        <p:nvSpPr>
          <p:cNvPr id="83" name="Text 81"/>
          <p:cNvSpPr/>
          <p:nvPr/>
        </p:nvSpPr>
        <p:spPr>
          <a:xfrm>
            <a:off x="8317992" y="3648456"/>
            <a:ext cx="2901696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Approval pathway: written, project-specific confirmation through Sharjah Municipality and the receiving-asset owner.</a:t>
            </a:r>
            <a:endParaRPr lang="en-US" sz="1100" dirty="0"/>
          </a:p>
          <a:p>
            <a:pPr indent="0" marL="0">
              <a:lnSpc>
                <a:spcPts val="1400"/>
              </a:lnSpc>
              <a:buNone/>
            </a:pPr>
            <a:endParaRPr lang="en-US" sz="1100" dirty="0"/>
          </a:p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Contractor control: no public standalone procedure verified — treat discharge as prohibited until route and conditions are approved.</a:t>
            </a:r>
            <a:endParaRPr lang="en-US" sz="1100" dirty="0"/>
          </a:p>
        </p:txBody>
      </p:sp>
      <p:sp>
        <p:nvSpPr>
          <p:cNvPr id="84" name="Shape 82"/>
          <p:cNvSpPr/>
          <p:nvPr/>
        </p:nvSpPr>
        <p:spPr>
          <a:xfrm>
            <a:off x="685800" y="5504688"/>
            <a:ext cx="10789920" cy="841248"/>
          </a:xfrm>
          <a:prstGeom prst="rect">
            <a:avLst/>
          </a:prstGeom>
          <a:solidFill>
            <a:srgbClr val="F6E6DF"/>
          </a:solidFill>
          <a:ln w="12700">
            <a:solidFill>
              <a:srgbClr val="C2410C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685800" y="5504688"/>
            <a:ext cx="68580" cy="841248"/>
          </a:xfrm>
          <a:prstGeom prst="rect">
            <a:avLst/>
          </a:prstGeom>
          <a:solidFill>
            <a:srgbClr val="C2410C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941832" y="5614416"/>
            <a:ext cx="102778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NO-GO  //  VERIFY AT EACH PTW ISSUE AND ROUTE CHANGE</a:t>
            </a:r>
            <a:endParaRPr lang="en-US" sz="1050" dirty="0"/>
          </a:p>
        </p:txBody>
      </p:sp>
      <p:sp>
        <p:nvSpPr>
          <p:cNvPr id="87" name="Text 85"/>
          <p:cNvSpPr/>
          <p:nvPr/>
        </p:nvSpPr>
        <p:spPr>
          <a:xfrm>
            <a:off x="941832" y="5870448"/>
            <a:ext cx="102778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1100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No approval, no pumping. The permit must state the exact plot, route, receiving asset, duration and water-quality conditions.</a:t>
            </a:r>
            <a:endParaRPr lang="en-US" sz="1100" dirty="0"/>
          </a:p>
        </p:txBody>
      </p:sp>
      <p:sp>
        <p:nvSpPr>
          <p:cNvPr id="88" name="Shape 86"/>
          <p:cNvSpPr/>
          <p:nvPr/>
        </p:nvSpPr>
        <p:spPr>
          <a:xfrm>
            <a:off x="685800" y="6272784"/>
            <a:ext cx="10820095" cy="0"/>
          </a:xfrm>
          <a:prstGeom prst="line">
            <a:avLst/>
          </a:prstGeom>
          <a:noFill/>
          <a:ln w="9525">
            <a:solidFill>
              <a:srgbClr val="AFB9C9"/>
            </a:solidFill>
            <a:prstDash val="solid"/>
          </a:ln>
        </p:spPr>
      </p:sp>
      <p:sp>
        <p:nvSpPr>
          <p:cNvPr id="89" name="Text 87"/>
          <p:cNvSpPr/>
          <p:nvPr/>
        </p:nvSpPr>
        <p:spPr>
          <a:xfrm>
            <a:off x="685800" y="6364224"/>
            <a:ext cx="9052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E7A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Sources: ADM Circular 001/2024  •  DDA Dewatering NOC  •  Build in Dubai  •  Sharjah Municipality</a:t>
            </a:r>
            <a:endParaRPr lang="en-US" sz="900" dirty="0"/>
          </a:p>
        </p:txBody>
      </p:sp>
      <p:sp>
        <p:nvSpPr>
          <p:cNvPr id="90" name="Text 88"/>
          <p:cNvSpPr/>
          <p:nvPr/>
        </p:nvSpPr>
        <p:spPr>
          <a:xfrm>
            <a:off x="9402775" y="6364224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160" kern="0" dirty="0">
                <a:solidFill>
                  <a:srgbClr val="6E7A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SITE SAFETY UAE</a:t>
            </a:r>
            <a:endParaRPr lang="en-US" sz="900" dirty="0"/>
          </a:p>
        </p:txBody>
      </p:sp>
      <p:sp>
        <p:nvSpPr>
          <p:cNvPr id="91" name="Text 89"/>
          <p:cNvSpPr/>
          <p:nvPr/>
        </p:nvSpPr>
        <p:spPr>
          <a:xfrm>
            <a:off x="11478463" y="6364224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2E7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04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09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219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524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133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438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048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352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962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67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876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181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791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096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705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010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620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924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534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39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448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753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363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0668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277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582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18872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2192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0" y="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0" y="304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0" y="609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0" y="9144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0" y="1219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0" y="1524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0" y="1828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0" y="2133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2438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0" y="27432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0" y="3048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0" y="3352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0" y="36576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0" y="3962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0" y="4267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0" y="4572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0" y="4876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0" y="5181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0" y="5486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0" y="5791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0" y="6096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0" y="6400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0" y="6705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85800" y="475488"/>
            <a:ext cx="7863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DEWATERING RELEASE GATE  //  APPROVED DISCHARGE ROUTE</a:t>
            </a:r>
            <a:endParaRPr lang="en-US" sz="1100" dirty="0"/>
          </a:p>
        </p:txBody>
      </p:sp>
      <p:sp>
        <p:nvSpPr>
          <p:cNvPr id="67" name="Text 65"/>
          <p:cNvSpPr/>
          <p:nvPr/>
        </p:nvSpPr>
        <p:spPr>
          <a:xfrm>
            <a:off x="685800" y="786384"/>
            <a:ext cx="7863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604"/>
              </a:lnSpc>
              <a:buNone/>
            </a:pPr>
            <a:r>
              <a:rPr lang="en-US" sz="34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Control the water</a:t>
            </a:r>
            <a:endParaRPr lang="en-US" sz="3400" dirty="0"/>
          </a:p>
          <a:p>
            <a:pPr indent="0" marL="0">
              <a:lnSpc>
                <a:spcPts val="3604"/>
              </a:lnSpc>
              <a:buNone/>
            </a:pPr>
            <a:r>
              <a:rPr lang="en-US" sz="34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before work starts</a:t>
            </a:r>
            <a:endParaRPr lang="en-US" sz="3400" dirty="0"/>
          </a:p>
        </p:txBody>
      </p:sp>
      <p:sp>
        <p:nvSpPr>
          <p:cNvPr id="68" name="Text 66"/>
          <p:cNvSpPr/>
          <p:nvPr/>
        </p:nvSpPr>
        <p:spPr>
          <a:xfrm>
            <a:off x="685800" y="1810512"/>
            <a:ext cx="6949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90"/>
              </a:lnSpc>
              <a:buNone/>
            </a:pPr>
            <a:r>
              <a:rPr lang="en-US" sz="14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Confirm the NOC, discharge receiver and current drawing before the excavation/dewatering PTW is issued.</a:t>
            </a:r>
            <a:endParaRPr lang="en-US" sz="1400" dirty="0"/>
          </a:p>
        </p:txBody>
      </p:sp>
      <p:sp>
        <p:nvSpPr>
          <p:cNvPr id="69" name="Shape 67"/>
          <p:cNvSpPr/>
          <p:nvPr/>
        </p:nvSpPr>
        <p:spPr>
          <a:xfrm>
            <a:off x="685800" y="2468880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685800" y="2596896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685800" y="2596896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01</a:t>
            </a:r>
            <a:endParaRPr lang="en-US" sz="1000" dirty="0"/>
          </a:p>
        </p:txBody>
      </p:sp>
      <p:sp>
        <p:nvSpPr>
          <p:cNvPr id="72" name="Text 70"/>
          <p:cNvSpPr/>
          <p:nvPr/>
        </p:nvSpPr>
        <p:spPr>
          <a:xfrm>
            <a:off x="1252728" y="2587752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25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APPROVED DESIGN</a:t>
            </a:r>
            <a:endParaRPr lang="en-US" sz="1250" dirty="0"/>
          </a:p>
        </p:txBody>
      </p:sp>
      <p:sp>
        <p:nvSpPr>
          <p:cNvPr id="73" name="Text 71"/>
          <p:cNvSpPr/>
          <p:nvPr/>
        </p:nvSpPr>
        <p:spPr>
          <a:xfrm>
            <a:off x="3172968" y="2587752"/>
            <a:ext cx="418795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Method, target drawdown, pumping rate, duration, standby capacity and treatment arrangement.</a:t>
            </a:r>
            <a:endParaRPr lang="en-US" sz="1100" dirty="0"/>
          </a:p>
        </p:txBody>
      </p:sp>
      <p:sp>
        <p:nvSpPr>
          <p:cNvPr id="74" name="Shape 72"/>
          <p:cNvSpPr/>
          <p:nvPr/>
        </p:nvSpPr>
        <p:spPr>
          <a:xfrm>
            <a:off x="685800" y="3200400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685800" y="3328416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685800" y="3328416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02</a:t>
            </a:r>
            <a:endParaRPr lang="en-US" sz="1000" dirty="0"/>
          </a:p>
        </p:txBody>
      </p:sp>
      <p:sp>
        <p:nvSpPr>
          <p:cNvPr id="77" name="Text 75"/>
          <p:cNvSpPr/>
          <p:nvPr/>
        </p:nvSpPr>
        <p:spPr>
          <a:xfrm>
            <a:off x="1252728" y="3319272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25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ROUTE DRAWING</a:t>
            </a:r>
            <a:endParaRPr lang="en-US" sz="1250" dirty="0"/>
          </a:p>
        </p:txBody>
      </p:sp>
      <p:sp>
        <p:nvSpPr>
          <p:cNvPr id="78" name="Text 76"/>
          <p:cNvSpPr/>
          <p:nvPr/>
        </p:nvSpPr>
        <p:spPr>
          <a:xfrm>
            <a:off x="3172968" y="3319272"/>
            <a:ext cx="418795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Key plan, protected pipe route, discharge point and system layout verified at the work face.</a:t>
            </a:r>
            <a:endParaRPr lang="en-US" sz="1100" dirty="0"/>
          </a:p>
        </p:txBody>
      </p:sp>
      <p:sp>
        <p:nvSpPr>
          <p:cNvPr id="79" name="Shape 77"/>
          <p:cNvSpPr/>
          <p:nvPr/>
        </p:nvSpPr>
        <p:spPr>
          <a:xfrm>
            <a:off x="685800" y="3931920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685800" y="4059936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685800" y="4059936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03</a:t>
            </a:r>
            <a:endParaRPr lang="en-US" sz="1000" dirty="0"/>
          </a:p>
        </p:txBody>
      </p:sp>
      <p:sp>
        <p:nvSpPr>
          <p:cNvPr id="82" name="Text 80"/>
          <p:cNvSpPr/>
          <p:nvPr/>
        </p:nvSpPr>
        <p:spPr>
          <a:xfrm>
            <a:off x="1252728" y="4050792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25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VALID AUTHORITY NOC</a:t>
            </a:r>
            <a:endParaRPr lang="en-US" sz="1250" dirty="0"/>
          </a:p>
        </p:txBody>
      </p:sp>
      <p:sp>
        <p:nvSpPr>
          <p:cNvPr id="83" name="Text 81"/>
          <p:cNvSpPr/>
          <p:nvPr/>
        </p:nvSpPr>
        <p:spPr>
          <a:xfrm>
            <a:off x="3172968" y="4050792"/>
            <a:ext cx="418795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Approval must match the exact plot, receiver, operating period and issuing authority.</a:t>
            </a:r>
            <a:endParaRPr lang="en-US" sz="1100" dirty="0"/>
          </a:p>
        </p:txBody>
      </p:sp>
      <p:sp>
        <p:nvSpPr>
          <p:cNvPr id="84" name="Shape 82"/>
          <p:cNvSpPr/>
          <p:nvPr/>
        </p:nvSpPr>
        <p:spPr>
          <a:xfrm>
            <a:off x="685800" y="4663440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685800" y="4791456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685800" y="4791456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04</a:t>
            </a:r>
            <a:endParaRPr lang="en-US" sz="1000" dirty="0"/>
          </a:p>
        </p:txBody>
      </p:sp>
      <p:sp>
        <p:nvSpPr>
          <p:cNvPr id="87" name="Text 85"/>
          <p:cNvSpPr/>
          <p:nvPr/>
        </p:nvSpPr>
        <p:spPr>
          <a:xfrm>
            <a:off x="1252728" y="4782312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25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CLEAN-EFFLUENT EVIDENCE</a:t>
            </a:r>
            <a:endParaRPr lang="en-US" sz="1250" dirty="0"/>
          </a:p>
        </p:txBody>
      </p:sp>
      <p:sp>
        <p:nvSpPr>
          <p:cNvPr id="88" name="Text 86"/>
          <p:cNvSpPr/>
          <p:nvPr/>
        </p:nvSpPr>
        <p:spPr>
          <a:xfrm>
            <a:off x="3172968" y="4782312"/>
            <a:ext cx="418795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Silt, oil and pollutant controls installed; required sampling and testing records are available.</a:t>
            </a:r>
            <a:endParaRPr lang="en-US" sz="1100" dirty="0"/>
          </a:p>
        </p:txBody>
      </p:sp>
      <p:sp>
        <p:nvSpPr>
          <p:cNvPr id="89" name="Shape 87"/>
          <p:cNvSpPr/>
          <p:nvPr/>
        </p:nvSpPr>
        <p:spPr>
          <a:xfrm>
            <a:off x="685800" y="5394960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685800" y="5504688"/>
            <a:ext cx="6766560" cy="841248"/>
          </a:xfrm>
          <a:prstGeom prst="rect">
            <a:avLst/>
          </a:prstGeom>
          <a:solidFill>
            <a:srgbClr val="F6E6DF"/>
          </a:solidFill>
          <a:ln w="12700">
            <a:solidFill>
              <a:srgbClr val="C2410C"/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685800" y="5504688"/>
            <a:ext cx="68580" cy="841248"/>
          </a:xfrm>
          <a:prstGeom prst="rect">
            <a:avLst/>
          </a:prstGeom>
          <a:solidFill>
            <a:srgbClr val="C2410C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92" name="Text 90"/>
          <p:cNvSpPr/>
          <p:nvPr/>
        </p:nvSpPr>
        <p:spPr>
          <a:xfrm>
            <a:off x="941832" y="5614416"/>
            <a:ext cx="625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NO APPROVAL, NO PUMPING</a:t>
            </a:r>
            <a:endParaRPr lang="en-US" sz="1050" dirty="0"/>
          </a:p>
        </p:txBody>
      </p:sp>
      <p:sp>
        <p:nvSpPr>
          <p:cNvPr id="93" name="Text 91"/>
          <p:cNvSpPr/>
          <p:nvPr/>
        </p:nvSpPr>
        <p:spPr>
          <a:xfrm>
            <a:off x="941832" y="5870448"/>
            <a:ext cx="62544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1100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 missing or mismatched NOC stops the permit — it is not a paperwork defect to close out later.</a:t>
            </a:r>
            <a:endParaRPr lang="en-US" sz="1100" dirty="0"/>
          </a:p>
        </p:txBody>
      </p:sp>
      <p:sp>
        <p:nvSpPr>
          <p:cNvPr id="94" name="Shape 92"/>
          <p:cNvSpPr/>
          <p:nvPr/>
        </p:nvSpPr>
        <p:spPr>
          <a:xfrm>
            <a:off x="8001000" y="1051560"/>
            <a:ext cx="3520440" cy="4663440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8001000" y="1033272"/>
            <a:ext cx="2148840" cy="310896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96" name="Text 94"/>
          <p:cNvSpPr/>
          <p:nvPr/>
        </p:nvSpPr>
        <p:spPr>
          <a:xfrm>
            <a:off x="8001000" y="1033272"/>
            <a:ext cx="2148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40" kern="0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DISCHARGE ROUTE</a:t>
            </a:r>
            <a:endParaRPr lang="en-US" sz="950" dirty="0"/>
          </a:p>
        </p:txBody>
      </p:sp>
      <p:sp>
        <p:nvSpPr>
          <p:cNvPr id="97" name="Shape 95"/>
          <p:cNvSpPr/>
          <p:nvPr/>
        </p:nvSpPr>
        <p:spPr>
          <a:xfrm>
            <a:off x="8366760" y="2011680"/>
            <a:ext cx="777240" cy="548640"/>
          </a:xfrm>
          <a:prstGeom prst="rect">
            <a:avLst/>
          </a:prstGeom>
          <a:ln w="12700">
            <a:solidFill>
              <a:srgbClr val="334155"/>
            </a:solidFill>
            <a:prstDash val="solid"/>
          </a:ln>
        </p:spPr>
      </p:sp>
      <p:sp>
        <p:nvSpPr>
          <p:cNvPr id="98" name="Text 96"/>
          <p:cNvSpPr/>
          <p:nvPr/>
        </p:nvSpPr>
        <p:spPr>
          <a:xfrm>
            <a:off x="8366760" y="2148840"/>
            <a:ext cx="777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334155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SUMP</a:t>
            </a:r>
            <a:endParaRPr lang="en-US" sz="850" dirty="0"/>
          </a:p>
        </p:txBody>
      </p:sp>
      <p:sp>
        <p:nvSpPr>
          <p:cNvPr id="99" name="Shape 97"/>
          <p:cNvSpPr/>
          <p:nvPr/>
        </p:nvSpPr>
        <p:spPr>
          <a:xfrm>
            <a:off x="9144000" y="2286000"/>
            <a:ext cx="1325880" cy="0"/>
          </a:xfrm>
          <a:prstGeom prst="line">
            <a:avLst/>
          </a:prstGeom>
          <a:noFill/>
          <a:ln w="15875">
            <a:solidFill>
              <a:srgbClr val="334155"/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469880" y="2011680"/>
            <a:ext cx="685800" cy="548640"/>
          </a:xfrm>
          <a:prstGeom prst="rect">
            <a:avLst/>
          </a:prstGeom>
          <a:ln w="12700">
            <a:solidFill>
              <a:srgbClr val="C2410C"/>
            </a:solidFill>
            <a:prstDash val="solid"/>
          </a:ln>
        </p:spPr>
      </p:sp>
      <p:sp>
        <p:nvSpPr>
          <p:cNvPr id="101" name="Text 99"/>
          <p:cNvSpPr/>
          <p:nvPr/>
        </p:nvSpPr>
        <p:spPr>
          <a:xfrm>
            <a:off x="10469880" y="2148840"/>
            <a:ext cx="685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TREAT</a:t>
            </a:r>
            <a:endParaRPr lang="en-US" sz="850" dirty="0"/>
          </a:p>
        </p:txBody>
      </p:sp>
      <p:sp>
        <p:nvSpPr>
          <p:cNvPr id="102" name="Shape 100"/>
          <p:cNvSpPr/>
          <p:nvPr/>
        </p:nvSpPr>
        <p:spPr>
          <a:xfrm>
            <a:off x="9784080" y="2286000"/>
            <a:ext cx="0" cy="1051560"/>
          </a:xfrm>
          <a:prstGeom prst="line">
            <a:avLst/>
          </a:prstGeom>
          <a:noFill/>
          <a:ln w="12700">
            <a:solidFill>
              <a:srgbClr val="334155"/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8686800" y="3337560"/>
            <a:ext cx="2194560" cy="548640"/>
          </a:xfrm>
          <a:prstGeom prst="rect">
            <a:avLst/>
          </a:prstGeom>
          <a:ln w="12700">
            <a:solidFill>
              <a:srgbClr val="334155"/>
            </a:solidFill>
            <a:prstDash val="dash"/>
          </a:ln>
        </p:spPr>
      </p:sp>
      <p:sp>
        <p:nvSpPr>
          <p:cNvPr id="104" name="Text 102"/>
          <p:cNvSpPr/>
          <p:nvPr/>
        </p:nvSpPr>
        <p:spPr>
          <a:xfrm>
            <a:off x="8686800" y="347472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334155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APPROVED RECEIVER</a:t>
            </a:r>
            <a:endParaRPr lang="en-US" sz="850" dirty="0"/>
          </a:p>
        </p:txBody>
      </p:sp>
      <p:sp>
        <p:nvSpPr>
          <p:cNvPr id="105" name="Shape 103"/>
          <p:cNvSpPr/>
          <p:nvPr/>
        </p:nvSpPr>
        <p:spPr>
          <a:xfrm>
            <a:off x="8366760" y="4206240"/>
            <a:ext cx="2788920" cy="0"/>
          </a:xfrm>
          <a:prstGeom prst="line">
            <a:avLst/>
          </a:prstGeom>
          <a:noFill/>
          <a:ln w="12700">
            <a:solidFill>
              <a:srgbClr val="C2410C"/>
            </a:solidFill>
            <a:prstDash val="solid"/>
          </a:ln>
        </p:spPr>
      </p:sp>
      <p:sp>
        <p:nvSpPr>
          <p:cNvPr id="106" name="Shape 104"/>
          <p:cNvSpPr/>
          <p:nvPr/>
        </p:nvSpPr>
        <p:spPr>
          <a:xfrm>
            <a:off x="8366760" y="4142232"/>
            <a:ext cx="0" cy="128016"/>
          </a:xfrm>
          <a:prstGeom prst="line">
            <a:avLst/>
          </a:prstGeom>
          <a:noFill/>
          <a:ln w="12700">
            <a:solidFill>
              <a:srgbClr val="C2410C"/>
            </a:solidFill>
            <a:prstDash val="solid"/>
          </a:ln>
        </p:spPr>
      </p:sp>
      <p:sp>
        <p:nvSpPr>
          <p:cNvPr id="107" name="Shape 105"/>
          <p:cNvSpPr/>
          <p:nvPr/>
        </p:nvSpPr>
        <p:spPr>
          <a:xfrm>
            <a:off x="11155680" y="4142232"/>
            <a:ext cx="0" cy="128016"/>
          </a:xfrm>
          <a:prstGeom prst="line">
            <a:avLst/>
          </a:prstGeom>
          <a:noFill/>
          <a:ln w="12700">
            <a:solidFill>
              <a:srgbClr val="C2410C"/>
            </a:solidFill>
            <a:prstDash val="solid"/>
          </a:ln>
        </p:spPr>
      </p:sp>
      <p:sp>
        <p:nvSpPr>
          <p:cNvPr id="108" name="Text 106"/>
          <p:cNvSpPr/>
          <p:nvPr/>
        </p:nvSpPr>
        <p:spPr>
          <a:xfrm>
            <a:off x="8366760" y="3895344"/>
            <a:ext cx="2788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NOC-DEFINED ROUTE</a:t>
            </a:r>
            <a:endParaRPr lang="en-US" sz="1000" dirty="0"/>
          </a:p>
        </p:txBody>
      </p:sp>
      <p:sp>
        <p:nvSpPr>
          <p:cNvPr id="109" name="Shape 107"/>
          <p:cNvSpPr/>
          <p:nvPr/>
        </p:nvSpPr>
        <p:spPr>
          <a:xfrm>
            <a:off x="8257032" y="4599432"/>
            <a:ext cx="3008376" cy="0"/>
          </a:xfrm>
          <a:prstGeom prst="line">
            <a:avLst/>
          </a:prstGeom>
          <a:noFill/>
          <a:ln w="12700">
            <a:solidFill>
              <a:srgbClr val="C2410C"/>
            </a:solidFill>
            <a:prstDash val="solid"/>
          </a:ln>
        </p:spPr>
      </p:sp>
      <p:sp>
        <p:nvSpPr>
          <p:cNvPr id="110" name="Text 108"/>
          <p:cNvSpPr/>
          <p:nvPr/>
        </p:nvSpPr>
        <p:spPr>
          <a:xfrm>
            <a:off x="8257032" y="4709160"/>
            <a:ext cx="300837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Route, receiver and duration on the NOC must match the drawing held at the work face.</a:t>
            </a:r>
            <a:endParaRPr lang="en-US" sz="1050" dirty="0"/>
          </a:p>
        </p:txBody>
      </p:sp>
      <p:sp>
        <p:nvSpPr>
          <p:cNvPr id="111" name="Shape 109"/>
          <p:cNvSpPr/>
          <p:nvPr/>
        </p:nvSpPr>
        <p:spPr>
          <a:xfrm>
            <a:off x="685800" y="6272784"/>
            <a:ext cx="10820095" cy="0"/>
          </a:xfrm>
          <a:prstGeom prst="line">
            <a:avLst/>
          </a:prstGeom>
          <a:noFill/>
          <a:ln w="9525">
            <a:solidFill>
              <a:srgbClr val="AFB9C9"/>
            </a:solidFill>
            <a:prstDash val="solid"/>
          </a:ln>
        </p:spPr>
      </p:sp>
      <p:sp>
        <p:nvSpPr>
          <p:cNvPr id="112" name="Text 110"/>
          <p:cNvSpPr/>
          <p:nvPr/>
        </p:nvSpPr>
        <p:spPr>
          <a:xfrm>
            <a:off x="685800" y="6364224"/>
            <a:ext cx="9052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E7A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Source framework: ADM Circular 001/2024  •  DDA Dewatering NOC  •  ADOSH-SF CoP 29.0</a:t>
            </a:r>
            <a:endParaRPr lang="en-US" sz="900" dirty="0"/>
          </a:p>
        </p:txBody>
      </p:sp>
      <p:sp>
        <p:nvSpPr>
          <p:cNvPr id="113" name="Text 111"/>
          <p:cNvSpPr/>
          <p:nvPr/>
        </p:nvSpPr>
        <p:spPr>
          <a:xfrm>
            <a:off x="9402775" y="6364224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160" kern="0" dirty="0">
                <a:solidFill>
                  <a:srgbClr val="6E7A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SITE SAFETY UAE</a:t>
            </a:r>
            <a:endParaRPr lang="en-US" sz="900" dirty="0"/>
          </a:p>
        </p:txBody>
      </p:sp>
      <p:sp>
        <p:nvSpPr>
          <p:cNvPr id="114" name="Text 112"/>
          <p:cNvSpPr/>
          <p:nvPr/>
        </p:nvSpPr>
        <p:spPr>
          <a:xfrm>
            <a:off x="11478463" y="6364224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2E7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04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09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219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524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133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438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048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352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962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67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876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181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791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096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705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010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620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924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534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39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448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753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363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0668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277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582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18872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2192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0" y="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0" y="304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0" y="609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0" y="9144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0" y="1219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0" y="1524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0" y="1828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0" y="2133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2438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0" y="27432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0" y="3048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0" y="3352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0" y="36576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0" y="3962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0" y="4267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0" y="4572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0" y="4876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0" y="5181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0" y="5486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0" y="5791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0" y="6096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0" y="6400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0" y="6705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85800" y="475488"/>
            <a:ext cx="7863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MONITORING PLAN  //  FIELD VERIFICATION</a:t>
            </a:r>
            <a:endParaRPr lang="en-US" sz="1100" dirty="0"/>
          </a:p>
        </p:txBody>
      </p:sp>
      <p:sp>
        <p:nvSpPr>
          <p:cNvPr id="67" name="Text 65"/>
          <p:cNvSpPr/>
          <p:nvPr/>
        </p:nvSpPr>
        <p:spPr>
          <a:xfrm>
            <a:off x="685800" y="786384"/>
            <a:ext cx="7863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604"/>
              </a:lnSpc>
              <a:buNone/>
            </a:pPr>
            <a:r>
              <a:rPr lang="en-US" sz="34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Monitor the ground–water–</a:t>
            </a:r>
            <a:endParaRPr lang="en-US" sz="3400" dirty="0"/>
          </a:p>
          <a:p>
            <a:pPr indent="0" marL="0">
              <a:lnSpc>
                <a:spcPts val="3604"/>
              </a:lnSpc>
              <a:buNone/>
            </a:pPr>
            <a:r>
              <a:rPr lang="en-US" sz="34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support system</a:t>
            </a:r>
            <a:endParaRPr lang="en-US" sz="3400" dirty="0"/>
          </a:p>
        </p:txBody>
      </p:sp>
      <p:sp>
        <p:nvSpPr>
          <p:cNvPr id="68" name="Text 66"/>
          <p:cNvSpPr/>
          <p:nvPr/>
        </p:nvSpPr>
        <p:spPr>
          <a:xfrm>
            <a:off x="685800" y="1810512"/>
            <a:ext cx="6949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90"/>
              </a:lnSpc>
              <a:buNone/>
            </a:pPr>
            <a:r>
              <a:rPr lang="en-US" sz="14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Instrument the design assumptions, then combine readings with competent-person visual inspections.</a:t>
            </a:r>
            <a:endParaRPr lang="en-US" sz="1400" dirty="0"/>
          </a:p>
        </p:txBody>
      </p:sp>
      <p:sp>
        <p:nvSpPr>
          <p:cNvPr id="69" name="Shape 67"/>
          <p:cNvSpPr/>
          <p:nvPr/>
        </p:nvSpPr>
        <p:spPr>
          <a:xfrm>
            <a:off x="685800" y="2697480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685800" y="2825496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685800" y="2825496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01</a:t>
            </a:r>
            <a:endParaRPr lang="en-US" sz="1000" dirty="0"/>
          </a:p>
        </p:txBody>
      </p:sp>
      <p:sp>
        <p:nvSpPr>
          <p:cNvPr id="72" name="Text 70"/>
          <p:cNvSpPr/>
          <p:nvPr/>
        </p:nvSpPr>
        <p:spPr>
          <a:xfrm>
            <a:off x="1252728" y="2816352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25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WALL MOVEMENT</a:t>
            </a:r>
            <a:endParaRPr lang="en-US" sz="1250" dirty="0"/>
          </a:p>
        </p:txBody>
      </p:sp>
      <p:sp>
        <p:nvSpPr>
          <p:cNvPr id="73" name="Text 71"/>
          <p:cNvSpPr/>
          <p:nvPr/>
        </p:nvSpPr>
        <p:spPr>
          <a:xfrm>
            <a:off x="3172968" y="2816352"/>
            <a:ext cx="418795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Inclinometers, survey prisms and total-station readings reveal lateral deflection and rotation of sheet piles or shoring walls.</a:t>
            </a:r>
            <a:endParaRPr lang="en-US" sz="1100" dirty="0"/>
          </a:p>
        </p:txBody>
      </p:sp>
      <p:sp>
        <p:nvSpPr>
          <p:cNvPr id="74" name="Shape 72"/>
          <p:cNvSpPr/>
          <p:nvPr/>
        </p:nvSpPr>
        <p:spPr>
          <a:xfrm>
            <a:off x="685800" y="3593592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685800" y="3721608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685800" y="3721608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02</a:t>
            </a:r>
            <a:endParaRPr lang="en-US" sz="1000" dirty="0"/>
          </a:p>
        </p:txBody>
      </p:sp>
      <p:sp>
        <p:nvSpPr>
          <p:cNvPr id="77" name="Text 75"/>
          <p:cNvSpPr/>
          <p:nvPr/>
        </p:nvSpPr>
        <p:spPr>
          <a:xfrm>
            <a:off x="1252728" y="3712464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25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GROUNDWATER</a:t>
            </a:r>
            <a:endParaRPr lang="en-US" sz="1250" dirty="0"/>
          </a:p>
        </p:txBody>
      </p:sp>
      <p:sp>
        <p:nvSpPr>
          <p:cNvPr id="78" name="Text 76"/>
          <p:cNvSpPr/>
          <p:nvPr/>
        </p:nvSpPr>
        <p:spPr>
          <a:xfrm>
            <a:off x="3172968" y="3712464"/>
            <a:ext cx="418795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Piezometers and observation wells track drawdown, pore pressure, inflow and off-site groundwater response.</a:t>
            </a:r>
            <a:endParaRPr lang="en-US" sz="1100" dirty="0"/>
          </a:p>
        </p:txBody>
      </p:sp>
      <p:sp>
        <p:nvSpPr>
          <p:cNvPr id="79" name="Shape 77"/>
          <p:cNvSpPr/>
          <p:nvPr/>
        </p:nvSpPr>
        <p:spPr>
          <a:xfrm>
            <a:off x="685800" y="4489704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685800" y="4617720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685800" y="4617720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03</a:t>
            </a:r>
            <a:endParaRPr lang="en-US" sz="1000" dirty="0"/>
          </a:p>
        </p:txBody>
      </p:sp>
      <p:sp>
        <p:nvSpPr>
          <p:cNvPr id="82" name="Text 80"/>
          <p:cNvSpPr/>
          <p:nvPr/>
        </p:nvSpPr>
        <p:spPr>
          <a:xfrm>
            <a:off x="1252728" y="4608576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25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SUPPORT LOADS</a:t>
            </a:r>
            <a:endParaRPr lang="en-US" sz="1250" dirty="0"/>
          </a:p>
        </p:txBody>
      </p:sp>
      <p:sp>
        <p:nvSpPr>
          <p:cNvPr id="83" name="Text 81"/>
          <p:cNvSpPr/>
          <p:nvPr/>
        </p:nvSpPr>
        <p:spPr>
          <a:xfrm>
            <a:off x="3172968" y="4608576"/>
            <a:ext cx="418795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Strut, anchor and hydraulic-pressure measurements confirm temporary works perform within the approved design envelope.</a:t>
            </a:r>
            <a:endParaRPr lang="en-US" sz="1100" dirty="0"/>
          </a:p>
        </p:txBody>
      </p:sp>
      <p:sp>
        <p:nvSpPr>
          <p:cNvPr id="84" name="Shape 82"/>
          <p:cNvSpPr/>
          <p:nvPr/>
        </p:nvSpPr>
        <p:spPr>
          <a:xfrm>
            <a:off x="685800" y="5385816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685800" y="5513832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685800" y="5513832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04</a:t>
            </a:r>
            <a:endParaRPr lang="en-US" sz="1000" dirty="0"/>
          </a:p>
        </p:txBody>
      </p:sp>
      <p:sp>
        <p:nvSpPr>
          <p:cNvPr id="87" name="Text 85"/>
          <p:cNvSpPr/>
          <p:nvPr/>
        </p:nvSpPr>
        <p:spPr>
          <a:xfrm>
            <a:off x="1252728" y="5504688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25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VISIBLE DISTRESS</a:t>
            </a:r>
            <a:endParaRPr lang="en-US" sz="1250" dirty="0"/>
          </a:p>
        </p:txBody>
      </p:sp>
      <p:sp>
        <p:nvSpPr>
          <p:cNvPr id="88" name="Text 86"/>
          <p:cNvSpPr/>
          <p:nvPr/>
        </p:nvSpPr>
        <p:spPr>
          <a:xfrm>
            <a:off x="3172968" y="5504688"/>
            <a:ext cx="418795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Settlement points, crack mapping, seepage checks and daily inspection identify conditions instruments may not capture.</a:t>
            </a:r>
            <a:endParaRPr lang="en-US" sz="1100" dirty="0"/>
          </a:p>
        </p:txBody>
      </p:sp>
      <p:sp>
        <p:nvSpPr>
          <p:cNvPr id="89" name="Shape 87"/>
          <p:cNvSpPr/>
          <p:nvPr/>
        </p:nvSpPr>
        <p:spPr>
          <a:xfrm>
            <a:off x="685800" y="6281928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8001000" y="1051560"/>
            <a:ext cx="3520440" cy="4663440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8001000" y="1033272"/>
            <a:ext cx="2148840" cy="310896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92" name="Text 90"/>
          <p:cNvSpPr/>
          <p:nvPr/>
        </p:nvSpPr>
        <p:spPr>
          <a:xfrm>
            <a:off x="8001000" y="1033272"/>
            <a:ext cx="2148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40" kern="0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INSTRUMENTATION</a:t>
            </a:r>
            <a:endParaRPr lang="en-US" sz="950" dirty="0"/>
          </a:p>
        </p:txBody>
      </p:sp>
      <p:sp>
        <p:nvSpPr>
          <p:cNvPr id="93" name="Shape 91"/>
          <p:cNvSpPr/>
          <p:nvPr/>
        </p:nvSpPr>
        <p:spPr>
          <a:xfrm>
            <a:off x="8366760" y="1965960"/>
            <a:ext cx="2788920" cy="0"/>
          </a:xfrm>
          <a:prstGeom prst="line">
            <a:avLst/>
          </a:prstGeom>
          <a:noFill/>
          <a:ln w="12700">
            <a:solidFill>
              <a:srgbClr val="334155"/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052560" y="1965960"/>
            <a:ext cx="0" cy="2103120"/>
          </a:xfrm>
          <a:prstGeom prst="line">
            <a:avLst/>
          </a:prstGeom>
          <a:noFill/>
          <a:ln w="15875">
            <a:solidFill>
              <a:srgbClr val="334155"/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10469880" y="1965960"/>
            <a:ext cx="0" cy="2103120"/>
          </a:xfrm>
          <a:prstGeom prst="line">
            <a:avLst/>
          </a:prstGeom>
          <a:noFill/>
          <a:ln w="15875">
            <a:solidFill>
              <a:srgbClr val="334155"/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9052560" y="4069080"/>
            <a:ext cx="1417320" cy="0"/>
          </a:xfrm>
          <a:prstGeom prst="line">
            <a:avLst/>
          </a:prstGeom>
          <a:noFill/>
          <a:ln w="15875">
            <a:solidFill>
              <a:srgbClr val="334155"/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8732520" y="1965960"/>
            <a:ext cx="0" cy="1828800"/>
          </a:xfrm>
          <a:prstGeom prst="line">
            <a:avLst/>
          </a:prstGeom>
          <a:noFill/>
          <a:ln w="15875">
            <a:solidFill>
              <a:srgbClr val="3B2FA6"/>
            </a:solidFill>
            <a:prstDash val="dash"/>
          </a:ln>
        </p:spPr>
      </p:sp>
      <p:sp>
        <p:nvSpPr>
          <p:cNvPr id="98" name="Text 96"/>
          <p:cNvSpPr/>
          <p:nvPr/>
        </p:nvSpPr>
        <p:spPr>
          <a:xfrm>
            <a:off x="8385048" y="3813048"/>
            <a:ext cx="685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3B2FA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INCL</a:t>
            </a:r>
            <a:endParaRPr lang="en-US" sz="800" dirty="0"/>
          </a:p>
        </p:txBody>
      </p:sp>
      <p:sp>
        <p:nvSpPr>
          <p:cNvPr id="99" name="Shape 97"/>
          <p:cNvSpPr/>
          <p:nvPr/>
        </p:nvSpPr>
        <p:spPr>
          <a:xfrm>
            <a:off x="10789920" y="1965960"/>
            <a:ext cx="0" cy="1463040"/>
          </a:xfrm>
          <a:prstGeom prst="line">
            <a:avLst/>
          </a:prstGeom>
          <a:noFill/>
          <a:ln w="15875">
            <a:solidFill>
              <a:srgbClr val="3B2FA6"/>
            </a:solidFill>
            <a:prstDash val="dash"/>
          </a:ln>
        </p:spPr>
      </p:sp>
      <p:sp>
        <p:nvSpPr>
          <p:cNvPr id="100" name="Text 98"/>
          <p:cNvSpPr/>
          <p:nvPr/>
        </p:nvSpPr>
        <p:spPr>
          <a:xfrm>
            <a:off x="10579608" y="3447288"/>
            <a:ext cx="7315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3B2FA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PIEZO</a:t>
            </a:r>
            <a:endParaRPr lang="en-US" sz="800" dirty="0"/>
          </a:p>
        </p:txBody>
      </p:sp>
      <p:sp>
        <p:nvSpPr>
          <p:cNvPr id="101" name="Shape 99"/>
          <p:cNvSpPr/>
          <p:nvPr/>
        </p:nvSpPr>
        <p:spPr>
          <a:xfrm>
            <a:off x="9052560" y="2606040"/>
            <a:ext cx="1417320" cy="0"/>
          </a:xfrm>
          <a:prstGeom prst="line">
            <a:avLst/>
          </a:prstGeom>
          <a:noFill/>
          <a:ln w="12700">
            <a:solidFill>
              <a:srgbClr val="334155"/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9052560" y="4480560"/>
            <a:ext cx="1417320" cy="0"/>
          </a:xfrm>
          <a:prstGeom prst="line">
            <a:avLst/>
          </a:prstGeom>
          <a:noFill/>
          <a:ln w="12700">
            <a:solidFill>
              <a:srgbClr val="C2410C"/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9052560" y="4416552"/>
            <a:ext cx="0" cy="128016"/>
          </a:xfrm>
          <a:prstGeom prst="line">
            <a:avLst/>
          </a:prstGeom>
          <a:noFill/>
          <a:ln w="12700">
            <a:solidFill>
              <a:srgbClr val="C2410C"/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0469880" y="4416552"/>
            <a:ext cx="0" cy="128016"/>
          </a:xfrm>
          <a:prstGeom prst="line">
            <a:avLst/>
          </a:prstGeom>
          <a:noFill/>
          <a:ln w="12700">
            <a:solidFill>
              <a:srgbClr val="C2410C"/>
            </a:solidFill>
            <a:prstDash val="solid"/>
          </a:ln>
        </p:spPr>
      </p:sp>
      <p:sp>
        <p:nvSpPr>
          <p:cNvPr id="105" name="Text 103"/>
          <p:cNvSpPr/>
          <p:nvPr/>
        </p:nvSpPr>
        <p:spPr>
          <a:xfrm>
            <a:off x="9052560" y="4169664"/>
            <a:ext cx="1417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SUPPORT STAGE</a:t>
            </a:r>
            <a:endParaRPr lang="en-US" sz="1000" dirty="0"/>
          </a:p>
        </p:txBody>
      </p:sp>
      <p:sp>
        <p:nvSpPr>
          <p:cNvPr id="106" name="Shape 104"/>
          <p:cNvSpPr/>
          <p:nvPr/>
        </p:nvSpPr>
        <p:spPr>
          <a:xfrm>
            <a:off x="8257032" y="4599432"/>
            <a:ext cx="3008376" cy="0"/>
          </a:xfrm>
          <a:prstGeom prst="line">
            <a:avLst/>
          </a:prstGeom>
          <a:noFill/>
          <a:ln w="12700">
            <a:solidFill>
              <a:srgbClr val="C2410C"/>
            </a:solidFill>
            <a:prstDash val="solid"/>
          </a:ln>
        </p:spPr>
      </p:sp>
      <p:sp>
        <p:nvSpPr>
          <p:cNvPr id="107" name="Text 105"/>
          <p:cNvSpPr/>
          <p:nvPr/>
        </p:nvSpPr>
        <p:spPr>
          <a:xfrm>
            <a:off x="8257032" y="4709160"/>
            <a:ext cx="300837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Instrument type, location, baseline and trigger levels are set by the geotechnical and temporary-works designers.</a:t>
            </a:r>
            <a:endParaRPr lang="en-US" sz="1050" dirty="0"/>
          </a:p>
        </p:txBody>
      </p:sp>
      <p:sp>
        <p:nvSpPr>
          <p:cNvPr id="108" name="Shape 106"/>
          <p:cNvSpPr/>
          <p:nvPr/>
        </p:nvSpPr>
        <p:spPr>
          <a:xfrm>
            <a:off x="685800" y="6272784"/>
            <a:ext cx="10820095" cy="0"/>
          </a:xfrm>
          <a:prstGeom prst="line">
            <a:avLst/>
          </a:prstGeom>
          <a:noFill/>
          <a:ln w="9525">
            <a:solidFill>
              <a:srgbClr val="AFB9C9"/>
            </a:solidFill>
            <a:prstDash val="solid"/>
          </a:ln>
        </p:spPr>
      </p:sp>
      <p:sp>
        <p:nvSpPr>
          <p:cNvPr id="109" name="Text 107"/>
          <p:cNvSpPr/>
          <p:nvPr/>
        </p:nvSpPr>
        <p:spPr>
          <a:xfrm>
            <a:off x="685800" y="6364224"/>
            <a:ext cx="9052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E7A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Source framework: ADOSH-SF CoP 29.0 — Excavation Work</a:t>
            </a:r>
            <a:endParaRPr lang="en-US" sz="900" dirty="0"/>
          </a:p>
        </p:txBody>
      </p:sp>
      <p:sp>
        <p:nvSpPr>
          <p:cNvPr id="110" name="Text 108"/>
          <p:cNvSpPr/>
          <p:nvPr/>
        </p:nvSpPr>
        <p:spPr>
          <a:xfrm>
            <a:off x="9402775" y="6364224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160" kern="0" dirty="0">
                <a:solidFill>
                  <a:srgbClr val="6E7A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SITE SAFETY UAE</a:t>
            </a:r>
            <a:endParaRPr lang="en-US" sz="900" dirty="0"/>
          </a:p>
        </p:txBody>
      </p:sp>
      <p:sp>
        <p:nvSpPr>
          <p:cNvPr id="111" name="Text 109"/>
          <p:cNvSpPr/>
          <p:nvPr/>
        </p:nvSpPr>
        <p:spPr>
          <a:xfrm>
            <a:off x="11478463" y="6364224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2E7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04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09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219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524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133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438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048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352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962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67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876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181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791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096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705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010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620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924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534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39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448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753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363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0668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277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582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18872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2192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0" y="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0" y="304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0" y="609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0" y="9144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0" y="1219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0" y="1524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0" y="1828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0" y="2133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2438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0" y="27432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0" y="3048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0" y="3352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0" y="36576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0" y="3962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0" y="4267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0" y="4572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0" y="4876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0" y="5181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0" y="5486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0" y="5791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0" y="6096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0" y="6400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0" y="6705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85800" y="475488"/>
            <a:ext cx="7863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MONITORING GOVERNANCE  //  DESIGN-APPROVED TRIGGER LEVELS ONLY</a:t>
            </a:r>
            <a:endParaRPr lang="en-US" sz="1100" dirty="0"/>
          </a:p>
        </p:txBody>
      </p:sp>
      <p:sp>
        <p:nvSpPr>
          <p:cNvPr id="67" name="Text 65"/>
          <p:cNvSpPr/>
          <p:nvPr/>
        </p:nvSpPr>
        <p:spPr>
          <a:xfrm>
            <a:off x="685800" y="786384"/>
            <a:ext cx="10058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604"/>
              </a:lnSpc>
              <a:buNone/>
            </a:pPr>
            <a:r>
              <a:rPr lang="en-US" sz="34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Turn readings into decisions</a:t>
            </a:r>
            <a:endParaRPr lang="en-US" sz="3400" dirty="0"/>
          </a:p>
        </p:txBody>
      </p:sp>
      <p:sp>
        <p:nvSpPr>
          <p:cNvPr id="68" name="Text 66"/>
          <p:cNvSpPr/>
          <p:nvPr/>
        </p:nvSpPr>
        <p:spPr>
          <a:xfrm>
            <a:off x="685800" y="1810512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90"/>
              </a:lnSpc>
              <a:buNone/>
            </a:pPr>
            <a:r>
              <a:rPr lang="en-US" sz="14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Thresholds, reading frequency and response authority come from the geotechnical and temporary-works design — never from generic millimetre limits.</a:t>
            </a:r>
            <a:endParaRPr lang="en-US" sz="1400" dirty="0"/>
          </a:p>
        </p:txBody>
      </p:sp>
      <p:sp>
        <p:nvSpPr>
          <p:cNvPr id="69" name="Shape 67"/>
          <p:cNvSpPr/>
          <p:nvPr/>
        </p:nvSpPr>
        <p:spPr>
          <a:xfrm>
            <a:off x="685800" y="2651760"/>
            <a:ext cx="3413760" cy="2743200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685800" y="2651760"/>
            <a:ext cx="3413760" cy="50292"/>
          </a:xfrm>
          <a:prstGeom prst="rect">
            <a:avLst/>
          </a:prstGeom>
          <a:solidFill>
            <a:srgbClr val="1F7A5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941832" y="2926080"/>
            <a:ext cx="29016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40" kern="0" dirty="0">
                <a:solidFill>
                  <a:srgbClr val="1F7A54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GREEN  //  CONTINUE ROUTINE CHECKS</a:t>
            </a:r>
            <a:endParaRPr lang="en-US" sz="950" dirty="0"/>
          </a:p>
        </p:txBody>
      </p:sp>
      <p:sp>
        <p:nvSpPr>
          <p:cNvPr id="72" name="Text 70"/>
          <p:cNvSpPr/>
          <p:nvPr/>
        </p:nvSpPr>
        <p:spPr>
          <a:xfrm>
            <a:off x="941832" y="3218688"/>
            <a:ext cx="290169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6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Within envelope</a:t>
            </a:r>
            <a:endParaRPr lang="en-US" sz="1600" dirty="0"/>
          </a:p>
        </p:txBody>
      </p:sp>
      <p:sp>
        <p:nvSpPr>
          <p:cNvPr id="73" name="Text 71"/>
          <p:cNvSpPr/>
          <p:nvPr/>
        </p:nvSpPr>
        <p:spPr>
          <a:xfrm>
            <a:off x="941832" y="3785616"/>
            <a:ext cx="2901696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Readings and rate of change remain within the approved design envelope. Maintain the planned frequency and keep records current.</a:t>
            </a:r>
            <a:endParaRPr lang="en-US" sz="1100" dirty="0"/>
          </a:p>
        </p:txBody>
      </p:sp>
      <p:sp>
        <p:nvSpPr>
          <p:cNvPr id="74" name="Shape 72"/>
          <p:cNvSpPr/>
          <p:nvPr/>
        </p:nvSpPr>
        <p:spPr>
          <a:xfrm>
            <a:off x="4373880" y="2651760"/>
            <a:ext cx="3413760" cy="2743200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4373880" y="2651760"/>
            <a:ext cx="3413760" cy="50292"/>
          </a:xfrm>
          <a:prstGeom prst="rect">
            <a:avLst/>
          </a:prstGeom>
          <a:solidFill>
            <a:srgbClr val="C2410C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4629912" y="2926080"/>
            <a:ext cx="29016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ALERT  //  INVESTIGATE AND CONTROL</a:t>
            </a:r>
            <a:endParaRPr lang="en-US" sz="950" dirty="0"/>
          </a:p>
        </p:txBody>
      </p:sp>
      <p:sp>
        <p:nvSpPr>
          <p:cNvPr id="77" name="Text 75"/>
          <p:cNvSpPr/>
          <p:nvPr/>
        </p:nvSpPr>
        <p:spPr>
          <a:xfrm>
            <a:off x="4629912" y="3218688"/>
            <a:ext cx="290169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6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Trend approaching</a:t>
            </a:r>
            <a:endParaRPr lang="en-US" sz="1600" dirty="0"/>
          </a:p>
        </p:txBody>
      </p:sp>
      <p:sp>
        <p:nvSpPr>
          <p:cNvPr id="78" name="Text 76"/>
          <p:cNvSpPr/>
          <p:nvPr/>
        </p:nvSpPr>
        <p:spPr>
          <a:xfrm>
            <a:off x="4629912" y="3785616"/>
            <a:ext cx="2901696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 trend approaches a limit or a reading is anomalous. Verify the reading, inspect the work face and increase monitoring frequency.</a:t>
            </a:r>
            <a:endParaRPr lang="en-US" sz="1100" dirty="0"/>
          </a:p>
        </p:txBody>
      </p:sp>
      <p:sp>
        <p:nvSpPr>
          <p:cNvPr id="79" name="Shape 77"/>
          <p:cNvSpPr/>
          <p:nvPr/>
        </p:nvSpPr>
        <p:spPr>
          <a:xfrm>
            <a:off x="8061960" y="2651760"/>
            <a:ext cx="3413760" cy="2743200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8061960" y="2651760"/>
            <a:ext cx="3413760" cy="50292"/>
          </a:xfrm>
          <a:prstGeom prst="rect">
            <a:avLst/>
          </a:prstGeom>
          <a:solidFill>
            <a:srgbClr val="9B1C1C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8317992" y="2926080"/>
            <a:ext cx="29016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40" kern="0" dirty="0">
                <a:solidFill>
                  <a:srgbClr val="9B1C1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ACTION / ALARM  //  SUSPEND PTW</a:t>
            </a:r>
            <a:endParaRPr lang="en-US" sz="950" dirty="0"/>
          </a:p>
        </p:txBody>
      </p:sp>
      <p:sp>
        <p:nvSpPr>
          <p:cNvPr id="82" name="Text 80"/>
          <p:cNvSpPr/>
          <p:nvPr/>
        </p:nvSpPr>
        <p:spPr>
          <a:xfrm>
            <a:off x="8317992" y="3218688"/>
            <a:ext cx="290169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6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Limit exceeded</a:t>
            </a:r>
            <a:endParaRPr lang="en-US" sz="1600" dirty="0"/>
          </a:p>
        </p:txBody>
      </p:sp>
      <p:sp>
        <p:nvSpPr>
          <p:cNvPr id="83" name="Text 81"/>
          <p:cNvSpPr/>
          <p:nvPr/>
        </p:nvSpPr>
        <p:spPr>
          <a:xfrm>
            <a:off x="8317992" y="3785616"/>
            <a:ext cx="2901696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 limit is exceeded, change accelerates or warning signs indicate instability. Stop affected work; isolate, inspect, evacuate if required and obtain engineer direction.</a:t>
            </a:r>
            <a:endParaRPr lang="en-US" sz="1100" dirty="0"/>
          </a:p>
        </p:txBody>
      </p:sp>
      <p:sp>
        <p:nvSpPr>
          <p:cNvPr id="84" name="Shape 82"/>
          <p:cNvSpPr/>
          <p:nvPr/>
        </p:nvSpPr>
        <p:spPr>
          <a:xfrm>
            <a:off x="685800" y="5504688"/>
            <a:ext cx="10789920" cy="841248"/>
          </a:xfrm>
          <a:prstGeom prst="rect">
            <a:avLst/>
          </a:prstGeom>
          <a:solidFill>
            <a:srgbClr val="F6E6DF"/>
          </a:solidFill>
          <a:ln w="12700">
            <a:solidFill>
              <a:srgbClr val="C2410C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685800" y="5504688"/>
            <a:ext cx="68580" cy="841248"/>
          </a:xfrm>
          <a:prstGeom prst="rect">
            <a:avLst/>
          </a:prstGeom>
          <a:solidFill>
            <a:srgbClr val="C2410C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941832" y="5614416"/>
            <a:ext cx="102778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NEVER COPY GENERIC LIMITS</a:t>
            </a:r>
            <a:endParaRPr lang="en-US" sz="1050" dirty="0"/>
          </a:p>
        </p:txBody>
      </p:sp>
      <p:sp>
        <p:nvSpPr>
          <p:cNvPr id="87" name="Text 85"/>
          <p:cNvSpPr/>
          <p:nvPr/>
        </p:nvSpPr>
        <p:spPr>
          <a:xfrm>
            <a:off x="941832" y="5870448"/>
            <a:ext cx="102778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1100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Instrument thresholds and response authority are project-specific and must be issued by the designer before monitoring starts.</a:t>
            </a:r>
            <a:endParaRPr lang="en-US" sz="1100" dirty="0"/>
          </a:p>
        </p:txBody>
      </p:sp>
      <p:sp>
        <p:nvSpPr>
          <p:cNvPr id="88" name="Shape 86"/>
          <p:cNvSpPr/>
          <p:nvPr/>
        </p:nvSpPr>
        <p:spPr>
          <a:xfrm>
            <a:off x="685800" y="6272784"/>
            <a:ext cx="10820095" cy="0"/>
          </a:xfrm>
          <a:prstGeom prst="line">
            <a:avLst/>
          </a:prstGeom>
          <a:noFill/>
          <a:ln w="9525">
            <a:solidFill>
              <a:srgbClr val="AFB9C9"/>
            </a:solidFill>
            <a:prstDash val="solid"/>
          </a:ln>
        </p:spPr>
      </p:sp>
      <p:sp>
        <p:nvSpPr>
          <p:cNvPr id="89" name="Text 87"/>
          <p:cNvSpPr/>
          <p:nvPr/>
        </p:nvSpPr>
        <p:spPr>
          <a:xfrm>
            <a:off x="685800" y="6364224"/>
            <a:ext cx="9052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E7A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Source framework: ADOSH-SF CoP 29.0 Excavation Work  •  CoP 21.0 Permit to Work Systems</a:t>
            </a:r>
            <a:endParaRPr lang="en-US" sz="900" dirty="0"/>
          </a:p>
        </p:txBody>
      </p:sp>
      <p:sp>
        <p:nvSpPr>
          <p:cNvPr id="90" name="Text 88"/>
          <p:cNvSpPr/>
          <p:nvPr/>
        </p:nvSpPr>
        <p:spPr>
          <a:xfrm>
            <a:off x="9402775" y="6364224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160" kern="0" dirty="0">
                <a:solidFill>
                  <a:srgbClr val="6E7A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SITE SAFETY UAE</a:t>
            </a:r>
            <a:endParaRPr lang="en-US" sz="900" dirty="0"/>
          </a:p>
        </p:txBody>
      </p:sp>
      <p:sp>
        <p:nvSpPr>
          <p:cNvPr id="91" name="Text 89"/>
          <p:cNvSpPr/>
          <p:nvPr/>
        </p:nvSpPr>
        <p:spPr>
          <a:xfrm>
            <a:off x="11478463" y="6364224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2E7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04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09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219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524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133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438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048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352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962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67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876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181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791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096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705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010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620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924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534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39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448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753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363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0668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277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582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18872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2192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0" y="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0" y="304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0" y="609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0" y="9144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0" y="1219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0" y="1524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0" y="1828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0" y="2133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2438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0" y="27432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0" y="3048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0" y="3352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0" y="36576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0" y="3962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0" y="4267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0" y="4572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0" y="4876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0" y="5181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0" y="5486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0" y="5791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0" y="6096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0" y="6400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0" y="6705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85800" y="475488"/>
            <a:ext cx="7863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CONTRACTOR AUDIT RELEASE  //  PERMIT &amp; TEMPORARY WORKS</a:t>
            </a:r>
            <a:endParaRPr lang="en-US" sz="1100" dirty="0"/>
          </a:p>
        </p:txBody>
      </p:sp>
      <p:sp>
        <p:nvSpPr>
          <p:cNvPr id="67" name="Text 65"/>
          <p:cNvSpPr/>
          <p:nvPr/>
        </p:nvSpPr>
        <p:spPr>
          <a:xfrm>
            <a:off x="685800" y="786384"/>
            <a:ext cx="7863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604"/>
              </a:lnSpc>
              <a:buNone/>
            </a:pPr>
            <a:r>
              <a:rPr lang="en-US" sz="34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Audit the permit and</a:t>
            </a:r>
            <a:endParaRPr lang="en-US" sz="3400" dirty="0"/>
          </a:p>
          <a:p>
            <a:pPr indent="0" marL="0">
              <a:lnSpc>
                <a:spcPts val="3604"/>
              </a:lnSpc>
              <a:buNone/>
            </a:pPr>
            <a:r>
              <a:rPr lang="en-US" sz="34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temporary works first</a:t>
            </a:r>
            <a:endParaRPr lang="en-US" sz="3400" dirty="0"/>
          </a:p>
        </p:txBody>
      </p:sp>
      <p:sp>
        <p:nvSpPr>
          <p:cNvPr id="68" name="Text 66"/>
          <p:cNvSpPr/>
          <p:nvPr/>
        </p:nvSpPr>
        <p:spPr>
          <a:xfrm>
            <a:off x="685800" y="1810512"/>
            <a:ext cx="6949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90"/>
              </a:lnSpc>
              <a:buNone/>
            </a:pPr>
            <a:r>
              <a:rPr lang="en-US" sz="14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Verify at the work face before personnel enter, before each shift, and before the next excavation stage.</a:t>
            </a:r>
            <a:endParaRPr lang="en-US" sz="1400" dirty="0"/>
          </a:p>
        </p:txBody>
      </p:sp>
      <p:sp>
        <p:nvSpPr>
          <p:cNvPr id="69" name="Shape 67"/>
          <p:cNvSpPr/>
          <p:nvPr/>
        </p:nvSpPr>
        <p:spPr>
          <a:xfrm>
            <a:off x="685800" y="2697480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685800" y="2825496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685800" y="2825496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01</a:t>
            </a:r>
            <a:endParaRPr lang="en-US" sz="1000" dirty="0"/>
          </a:p>
        </p:txBody>
      </p:sp>
      <p:sp>
        <p:nvSpPr>
          <p:cNvPr id="72" name="Text 70"/>
          <p:cNvSpPr/>
          <p:nvPr/>
        </p:nvSpPr>
        <p:spPr>
          <a:xfrm>
            <a:off x="1252728" y="2816352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25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PTW &amp; LINKED CONTROLS</a:t>
            </a:r>
            <a:endParaRPr lang="en-US" sz="1250" dirty="0"/>
          </a:p>
        </p:txBody>
      </p:sp>
      <p:sp>
        <p:nvSpPr>
          <p:cNvPr id="73" name="Text 71"/>
          <p:cNvSpPr/>
          <p:nvPr/>
        </p:nvSpPr>
        <p:spPr>
          <a:xfrm>
            <a:off x="3172968" y="2816352"/>
            <a:ext cx="418795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Current excavation PTW, utility clearance and applicable isolation / lift / confined-space certificates are cross-referenced.</a:t>
            </a:r>
            <a:endParaRPr lang="en-US" sz="1100" dirty="0"/>
          </a:p>
        </p:txBody>
      </p:sp>
      <p:sp>
        <p:nvSpPr>
          <p:cNvPr id="74" name="Shape 72"/>
          <p:cNvSpPr/>
          <p:nvPr/>
        </p:nvSpPr>
        <p:spPr>
          <a:xfrm>
            <a:off x="685800" y="3593592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685800" y="3721608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685800" y="3721608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02</a:t>
            </a:r>
            <a:endParaRPr lang="en-US" sz="1000" dirty="0"/>
          </a:p>
        </p:txBody>
      </p:sp>
      <p:sp>
        <p:nvSpPr>
          <p:cNvPr id="77" name="Text 75"/>
          <p:cNvSpPr/>
          <p:nvPr/>
        </p:nvSpPr>
        <p:spPr>
          <a:xfrm>
            <a:off x="1252728" y="3712464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25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APPROVED SUPPORT STAGE</a:t>
            </a:r>
            <a:endParaRPr lang="en-US" sz="1250" dirty="0"/>
          </a:p>
        </p:txBody>
      </p:sp>
      <p:sp>
        <p:nvSpPr>
          <p:cNvPr id="78" name="Text 76"/>
          <p:cNvSpPr/>
          <p:nvPr/>
        </p:nvSpPr>
        <p:spPr>
          <a:xfrm>
            <a:off x="3172968" y="3712464"/>
            <a:ext cx="418795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Installed sheet piles, walings, struts and anchors match the approved drawing and construction sequence.</a:t>
            </a:r>
            <a:endParaRPr lang="en-US" sz="1100" dirty="0"/>
          </a:p>
        </p:txBody>
      </p:sp>
      <p:sp>
        <p:nvSpPr>
          <p:cNvPr id="79" name="Shape 77"/>
          <p:cNvSpPr/>
          <p:nvPr/>
        </p:nvSpPr>
        <p:spPr>
          <a:xfrm>
            <a:off x="685800" y="4489704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685800" y="4617720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685800" y="4617720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03</a:t>
            </a:r>
            <a:endParaRPr lang="en-US" sz="1000" dirty="0"/>
          </a:p>
        </p:txBody>
      </p:sp>
      <p:sp>
        <p:nvSpPr>
          <p:cNvPr id="82" name="Text 80"/>
          <p:cNvSpPr/>
          <p:nvPr/>
        </p:nvSpPr>
        <p:spPr>
          <a:xfrm>
            <a:off x="1252728" y="4608576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25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INSPECTION &amp; CONDITION</a:t>
            </a:r>
            <a:endParaRPr lang="en-US" sz="1250" dirty="0"/>
          </a:p>
        </p:txBody>
      </p:sp>
      <p:sp>
        <p:nvSpPr>
          <p:cNvPr id="83" name="Text 81"/>
          <p:cNvSpPr/>
          <p:nvPr/>
        </p:nvSpPr>
        <p:spPr>
          <a:xfrm>
            <a:off x="3172968" y="4608576"/>
            <a:ext cx="418795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Competent-person inspection confirms no damage, displacement, seepage, adverse movement or unauthorised alteration.</a:t>
            </a:r>
            <a:endParaRPr lang="en-US" sz="1100" dirty="0"/>
          </a:p>
        </p:txBody>
      </p:sp>
      <p:sp>
        <p:nvSpPr>
          <p:cNvPr id="84" name="Shape 82"/>
          <p:cNvSpPr/>
          <p:nvPr/>
        </p:nvSpPr>
        <p:spPr>
          <a:xfrm>
            <a:off x="685800" y="5385816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685800" y="5513832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685800" y="5513832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04</a:t>
            </a:r>
            <a:endParaRPr lang="en-US" sz="1000" dirty="0"/>
          </a:p>
        </p:txBody>
      </p:sp>
      <p:sp>
        <p:nvSpPr>
          <p:cNvPr id="87" name="Text 85"/>
          <p:cNvSpPr/>
          <p:nvPr/>
        </p:nvSpPr>
        <p:spPr>
          <a:xfrm>
            <a:off x="1252728" y="5504688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25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SURCHARGE &amp; PLANT</a:t>
            </a:r>
            <a:endParaRPr lang="en-US" sz="1250" dirty="0"/>
          </a:p>
        </p:txBody>
      </p:sp>
      <p:sp>
        <p:nvSpPr>
          <p:cNvPr id="88" name="Text 86"/>
          <p:cNvSpPr/>
          <p:nvPr/>
        </p:nvSpPr>
        <p:spPr>
          <a:xfrm>
            <a:off x="3172968" y="5504688"/>
            <a:ext cx="418795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Spoil, cranes, rigs and vehicles remain outside the engineer-defined edge and loading limits.</a:t>
            </a:r>
            <a:endParaRPr lang="en-US" sz="1100" dirty="0"/>
          </a:p>
        </p:txBody>
      </p:sp>
      <p:sp>
        <p:nvSpPr>
          <p:cNvPr id="89" name="Shape 87"/>
          <p:cNvSpPr/>
          <p:nvPr/>
        </p:nvSpPr>
        <p:spPr>
          <a:xfrm>
            <a:off x="685800" y="6281928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8001000" y="1051560"/>
            <a:ext cx="3520440" cy="4663440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8001000" y="1033272"/>
            <a:ext cx="2148840" cy="310896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92" name="Text 90"/>
          <p:cNvSpPr/>
          <p:nvPr/>
        </p:nvSpPr>
        <p:spPr>
          <a:xfrm>
            <a:off x="8001000" y="1033272"/>
            <a:ext cx="2148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40" kern="0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EVIDENCE AT WORK FACE</a:t>
            </a:r>
            <a:endParaRPr lang="en-US" sz="950" dirty="0"/>
          </a:p>
        </p:txBody>
      </p:sp>
      <p:sp>
        <p:nvSpPr>
          <p:cNvPr id="93" name="Shape 91"/>
          <p:cNvSpPr/>
          <p:nvPr/>
        </p:nvSpPr>
        <p:spPr>
          <a:xfrm>
            <a:off x="8321040" y="1737360"/>
            <a:ext cx="237744" cy="237744"/>
          </a:xfrm>
          <a:prstGeom prst="rect">
            <a:avLst/>
          </a:prstGeom>
          <a:ln w="12700">
            <a:solidFill>
              <a:srgbClr val="C2410C"/>
            </a:solidFill>
            <a:prstDash val="solid"/>
          </a:ln>
        </p:spPr>
      </p:sp>
      <p:sp>
        <p:nvSpPr>
          <p:cNvPr id="94" name="Text 92"/>
          <p:cNvSpPr/>
          <p:nvPr/>
        </p:nvSpPr>
        <p:spPr>
          <a:xfrm>
            <a:off x="8714232" y="1719072"/>
            <a:ext cx="2514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00"/>
              </a:lnSpc>
              <a:buNone/>
            </a:pPr>
            <a:r>
              <a:rPr lang="en-US" sz="900" b="1" dirty="0">
                <a:solidFill>
                  <a:srgbClr val="334155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VALID PERMIT AT WORK FACE</a:t>
            </a:r>
            <a:endParaRPr lang="en-US" sz="900" dirty="0"/>
          </a:p>
        </p:txBody>
      </p:sp>
      <p:sp>
        <p:nvSpPr>
          <p:cNvPr id="95" name="Shape 93"/>
          <p:cNvSpPr/>
          <p:nvPr/>
        </p:nvSpPr>
        <p:spPr>
          <a:xfrm>
            <a:off x="8321040" y="2450592"/>
            <a:ext cx="237744" cy="237744"/>
          </a:xfrm>
          <a:prstGeom prst="rect">
            <a:avLst/>
          </a:prstGeom>
          <a:ln w="12700">
            <a:solidFill>
              <a:srgbClr val="C2410C"/>
            </a:solidFill>
            <a:prstDash val="solid"/>
          </a:ln>
        </p:spPr>
      </p:sp>
      <p:sp>
        <p:nvSpPr>
          <p:cNvPr id="96" name="Text 94"/>
          <p:cNvSpPr/>
          <p:nvPr/>
        </p:nvSpPr>
        <p:spPr>
          <a:xfrm>
            <a:off x="8714232" y="2432304"/>
            <a:ext cx="2514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00"/>
              </a:lnSpc>
              <a:buNone/>
            </a:pPr>
            <a:r>
              <a:rPr lang="en-US" sz="900" b="1" dirty="0">
                <a:solidFill>
                  <a:srgbClr val="334155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CURRENT DRAWING &amp; RELEASE RECORD</a:t>
            </a:r>
            <a:endParaRPr lang="en-US" sz="900" dirty="0"/>
          </a:p>
        </p:txBody>
      </p:sp>
      <p:sp>
        <p:nvSpPr>
          <p:cNvPr id="97" name="Shape 95"/>
          <p:cNvSpPr/>
          <p:nvPr/>
        </p:nvSpPr>
        <p:spPr>
          <a:xfrm>
            <a:off x="8321040" y="3163824"/>
            <a:ext cx="237744" cy="237744"/>
          </a:xfrm>
          <a:prstGeom prst="rect">
            <a:avLst/>
          </a:prstGeom>
          <a:ln w="12700">
            <a:solidFill>
              <a:srgbClr val="C2410C"/>
            </a:solidFill>
            <a:prstDash val="solid"/>
          </a:ln>
        </p:spPr>
      </p:sp>
      <p:sp>
        <p:nvSpPr>
          <p:cNvPr id="98" name="Text 96"/>
          <p:cNvSpPr/>
          <p:nvPr/>
        </p:nvSpPr>
        <p:spPr>
          <a:xfrm>
            <a:off x="8714232" y="3145536"/>
            <a:ext cx="2514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00"/>
              </a:lnSpc>
              <a:buNone/>
            </a:pPr>
            <a:r>
              <a:rPr lang="en-US" sz="900" b="1" dirty="0">
                <a:solidFill>
                  <a:srgbClr val="334155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DAILY / PRE-SHIFT INSPECTION</a:t>
            </a:r>
            <a:endParaRPr lang="en-US" sz="900" dirty="0"/>
          </a:p>
        </p:txBody>
      </p:sp>
      <p:sp>
        <p:nvSpPr>
          <p:cNvPr id="99" name="Shape 97"/>
          <p:cNvSpPr/>
          <p:nvPr/>
        </p:nvSpPr>
        <p:spPr>
          <a:xfrm>
            <a:off x="8321040" y="3877056"/>
            <a:ext cx="237744" cy="237744"/>
          </a:xfrm>
          <a:prstGeom prst="rect">
            <a:avLst/>
          </a:prstGeom>
          <a:ln w="12700">
            <a:solidFill>
              <a:srgbClr val="C2410C"/>
            </a:solidFill>
            <a:prstDash val="solid"/>
          </a:ln>
        </p:spPr>
      </p:sp>
      <p:sp>
        <p:nvSpPr>
          <p:cNvPr id="100" name="Text 98"/>
          <p:cNvSpPr/>
          <p:nvPr/>
        </p:nvSpPr>
        <p:spPr>
          <a:xfrm>
            <a:off x="8714232" y="3858768"/>
            <a:ext cx="2514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00"/>
              </a:lnSpc>
              <a:buNone/>
            </a:pPr>
            <a:r>
              <a:rPr lang="en-US" sz="900" b="1" dirty="0">
                <a:solidFill>
                  <a:srgbClr val="334155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EXCLUSION ZONE VERIFIED</a:t>
            </a:r>
            <a:endParaRPr lang="en-US" sz="900" dirty="0"/>
          </a:p>
        </p:txBody>
      </p:sp>
      <p:sp>
        <p:nvSpPr>
          <p:cNvPr id="101" name="Text 99"/>
          <p:cNvSpPr/>
          <p:nvPr/>
        </p:nvSpPr>
        <p:spPr>
          <a:xfrm>
            <a:off x="8321040" y="4233672"/>
            <a:ext cx="2880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80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STOP WORK  →  SECURE / EXCLUDE  →  NOTIFY TWC  →  ENGINEER RELEASE</a:t>
            </a:r>
            <a:endParaRPr lang="en-US" sz="800" dirty="0"/>
          </a:p>
        </p:txBody>
      </p:sp>
      <p:sp>
        <p:nvSpPr>
          <p:cNvPr id="102" name="Shape 100"/>
          <p:cNvSpPr/>
          <p:nvPr/>
        </p:nvSpPr>
        <p:spPr>
          <a:xfrm>
            <a:off x="8257032" y="4599432"/>
            <a:ext cx="3008376" cy="0"/>
          </a:xfrm>
          <a:prstGeom prst="line">
            <a:avLst/>
          </a:prstGeom>
          <a:noFill/>
          <a:ln w="12700">
            <a:solidFill>
              <a:srgbClr val="C2410C"/>
            </a:solidFill>
            <a:prstDash val="solid"/>
          </a:ln>
        </p:spPr>
      </p:sp>
      <p:sp>
        <p:nvSpPr>
          <p:cNvPr id="103" name="Text 101"/>
          <p:cNvSpPr/>
          <p:nvPr/>
        </p:nvSpPr>
        <p:spPr>
          <a:xfrm>
            <a:off x="8257032" y="4709160"/>
            <a:ext cx="300837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Do not release the area if installed temporary works differ from the authorised stage.</a:t>
            </a:r>
            <a:endParaRPr lang="en-US" sz="1050" dirty="0"/>
          </a:p>
        </p:txBody>
      </p:sp>
      <p:sp>
        <p:nvSpPr>
          <p:cNvPr id="104" name="Shape 102"/>
          <p:cNvSpPr/>
          <p:nvPr/>
        </p:nvSpPr>
        <p:spPr>
          <a:xfrm>
            <a:off x="685800" y="6272784"/>
            <a:ext cx="10820095" cy="0"/>
          </a:xfrm>
          <a:prstGeom prst="line">
            <a:avLst/>
          </a:prstGeom>
          <a:noFill/>
          <a:ln w="9525">
            <a:solidFill>
              <a:srgbClr val="AFB9C9"/>
            </a:solidFill>
            <a:prstDash val="solid"/>
          </a:ln>
        </p:spPr>
      </p:sp>
      <p:sp>
        <p:nvSpPr>
          <p:cNvPr id="105" name="Text 103"/>
          <p:cNvSpPr/>
          <p:nvPr/>
        </p:nvSpPr>
        <p:spPr>
          <a:xfrm>
            <a:off x="685800" y="6364224"/>
            <a:ext cx="9052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E7A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Source framework: ADOSH-SF CoP 29.0 Excavation Work  •  CoP 21.0 Permit to Work Systems</a:t>
            </a:r>
            <a:endParaRPr lang="en-US" sz="900" dirty="0"/>
          </a:p>
        </p:txBody>
      </p:sp>
      <p:sp>
        <p:nvSpPr>
          <p:cNvPr id="106" name="Text 104"/>
          <p:cNvSpPr/>
          <p:nvPr/>
        </p:nvSpPr>
        <p:spPr>
          <a:xfrm>
            <a:off x="9402775" y="6364224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160" kern="0" dirty="0">
                <a:solidFill>
                  <a:srgbClr val="6E7A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SITE SAFETY UAE</a:t>
            </a:r>
            <a:endParaRPr lang="en-US" sz="900" dirty="0"/>
          </a:p>
        </p:txBody>
      </p:sp>
      <p:sp>
        <p:nvSpPr>
          <p:cNvPr id="107" name="Text 105"/>
          <p:cNvSpPr/>
          <p:nvPr/>
        </p:nvSpPr>
        <p:spPr>
          <a:xfrm>
            <a:off x="11478463" y="6364224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2E7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04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09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219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524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133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438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048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352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962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67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876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181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791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096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705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010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620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924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534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39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448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753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363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0668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277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582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18872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2192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0" y="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0" y="304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0" y="609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0" y="9144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0" y="1219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0" y="1524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0" y="1828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0" y="2133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2438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0" y="27432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0" y="3048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0" y="3352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0" y="36576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0" y="3962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0" y="4267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0" y="4572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0" y="4876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0" y="5181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0" y="5486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0" y="5791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0" y="6096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0" y="6400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0" y="6705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85800" y="475488"/>
            <a:ext cx="7863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CONTRACTOR AUDIT  //  DEWATERING FIELD VIEW</a:t>
            </a:r>
            <a:endParaRPr lang="en-US" sz="1100" dirty="0"/>
          </a:p>
        </p:txBody>
      </p:sp>
      <p:sp>
        <p:nvSpPr>
          <p:cNvPr id="67" name="Text 65"/>
          <p:cNvSpPr/>
          <p:nvPr/>
        </p:nvSpPr>
        <p:spPr>
          <a:xfrm>
            <a:off x="685800" y="786384"/>
            <a:ext cx="7863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604"/>
              </a:lnSpc>
              <a:buNone/>
            </a:pPr>
            <a:r>
              <a:rPr lang="en-US" sz="34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Dewatering must</a:t>
            </a:r>
            <a:endParaRPr lang="en-US" sz="3400" dirty="0"/>
          </a:p>
          <a:p>
            <a:pPr indent="0" marL="0">
              <a:lnSpc>
                <a:spcPts val="3604"/>
              </a:lnSpc>
              <a:buNone/>
            </a:pPr>
            <a:r>
              <a:rPr lang="en-US" sz="34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stay controlled</a:t>
            </a:r>
            <a:endParaRPr lang="en-US" sz="3400" dirty="0"/>
          </a:p>
        </p:txBody>
      </p:sp>
      <p:sp>
        <p:nvSpPr>
          <p:cNvPr id="68" name="Text 66"/>
          <p:cNvSpPr/>
          <p:nvPr/>
        </p:nvSpPr>
        <p:spPr>
          <a:xfrm>
            <a:off x="685800" y="1810512"/>
            <a:ext cx="6949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90"/>
              </a:lnSpc>
              <a:buNone/>
            </a:pPr>
            <a:r>
              <a:rPr lang="en-US" sz="14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Inspect the system as a continuous safety barrier, not as a pump-and-hose installation.</a:t>
            </a:r>
            <a:endParaRPr lang="en-US" sz="1400" dirty="0"/>
          </a:p>
        </p:txBody>
      </p:sp>
      <p:sp>
        <p:nvSpPr>
          <p:cNvPr id="69" name="Shape 67"/>
          <p:cNvSpPr/>
          <p:nvPr/>
        </p:nvSpPr>
        <p:spPr>
          <a:xfrm>
            <a:off x="685800" y="2697480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685800" y="2825496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685800" y="2825496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01</a:t>
            </a:r>
            <a:endParaRPr lang="en-US" sz="1000" dirty="0"/>
          </a:p>
        </p:txBody>
      </p:sp>
      <p:sp>
        <p:nvSpPr>
          <p:cNvPr id="72" name="Text 70"/>
          <p:cNvSpPr/>
          <p:nvPr/>
        </p:nvSpPr>
        <p:spPr>
          <a:xfrm>
            <a:off x="1252728" y="2816352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25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PUMP RESILIENCE</a:t>
            </a:r>
            <a:endParaRPr lang="en-US" sz="1250" dirty="0"/>
          </a:p>
        </p:txBody>
      </p:sp>
      <p:sp>
        <p:nvSpPr>
          <p:cNvPr id="73" name="Text 71"/>
          <p:cNvSpPr/>
          <p:nvPr/>
        </p:nvSpPr>
        <p:spPr>
          <a:xfrm>
            <a:off x="3172968" y="2816352"/>
            <a:ext cx="418795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Duty and tested standby pumps, independent emergency power and adequate fuel are ready for every shift.</a:t>
            </a:r>
            <a:endParaRPr lang="en-US" sz="1100" dirty="0"/>
          </a:p>
        </p:txBody>
      </p:sp>
      <p:sp>
        <p:nvSpPr>
          <p:cNvPr id="74" name="Shape 72"/>
          <p:cNvSpPr/>
          <p:nvPr/>
        </p:nvSpPr>
        <p:spPr>
          <a:xfrm>
            <a:off x="685800" y="3593592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685800" y="3721608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685800" y="3721608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02</a:t>
            </a:r>
            <a:endParaRPr lang="en-US" sz="1000" dirty="0"/>
          </a:p>
        </p:txBody>
      </p:sp>
      <p:sp>
        <p:nvSpPr>
          <p:cNvPr id="77" name="Text 75"/>
          <p:cNvSpPr/>
          <p:nvPr/>
        </p:nvSpPr>
        <p:spPr>
          <a:xfrm>
            <a:off x="1252728" y="3712464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25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PERFORMANCE LOG</a:t>
            </a:r>
            <a:endParaRPr lang="en-US" sz="1250" dirty="0"/>
          </a:p>
        </p:txBody>
      </p:sp>
      <p:sp>
        <p:nvSpPr>
          <p:cNvPr id="78" name="Text 76"/>
          <p:cNvSpPr/>
          <p:nvPr/>
        </p:nvSpPr>
        <p:spPr>
          <a:xfrm>
            <a:off x="3172968" y="3712464"/>
            <a:ext cx="418795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Water level, flow, runtime, pressure/current and groundwater response are recorded and reviewed against trigger levels.</a:t>
            </a:r>
            <a:endParaRPr lang="en-US" sz="1100" dirty="0"/>
          </a:p>
        </p:txBody>
      </p:sp>
      <p:sp>
        <p:nvSpPr>
          <p:cNvPr id="79" name="Shape 77"/>
          <p:cNvSpPr/>
          <p:nvPr/>
        </p:nvSpPr>
        <p:spPr>
          <a:xfrm>
            <a:off x="685800" y="4489704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685800" y="4617720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685800" y="4617720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03</a:t>
            </a:r>
            <a:endParaRPr lang="en-US" sz="1000" dirty="0"/>
          </a:p>
        </p:txBody>
      </p:sp>
      <p:sp>
        <p:nvSpPr>
          <p:cNvPr id="82" name="Text 80"/>
          <p:cNvSpPr/>
          <p:nvPr/>
        </p:nvSpPr>
        <p:spPr>
          <a:xfrm>
            <a:off x="1252728" y="4608576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25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PROTECTED ROUTES</a:t>
            </a:r>
            <a:endParaRPr lang="en-US" sz="1250" dirty="0"/>
          </a:p>
        </p:txBody>
      </p:sp>
      <p:sp>
        <p:nvSpPr>
          <p:cNvPr id="83" name="Text 81"/>
          <p:cNvSpPr/>
          <p:nvPr/>
        </p:nvSpPr>
        <p:spPr>
          <a:xfrm>
            <a:off x="3172968" y="4608576"/>
            <a:ext cx="418795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Hoses, headers and electrical cables are secured, protected from plant and kept clear of access and rescue routes.</a:t>
            </a:r>
            <a:endParaRPr lang="en-US" sz="1100" dirty="0"/>
          </a:p>
        </p:txBody>
      </p:sp>
      <p:sp>
        <p:nvSpPr>
          <p:cNvPr id="84" name="Shape 82"/>
          <p:cNvSpPr/>
          <p:nvPr/>
        </p:nvSpPr>
        <p:spPr>
          <a:xfrm>
            <a:off x="685800" y="5385816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685800" y="5513832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685800" y="5513832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04</a:t>
            </a:r>
            <a:endParaRPr lang="en-US" sz="1000" dirty="0"/>
          </a:p>
        </p:txBody>
      </p:sp>
      <p:sp>
        <p:nvSpPr>
          <p:cNvPr id="87" name="Text 85"/>
          <p:cNvSpPr/>
          <p:nvPr/>
        </p:nvSpPr>
        <p:spPr>
          <a:xfrm>
            <a:off x="1252728" y="5504688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25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CLEAN DISCHARGE</a:t>
            </a:r>
            <a:endParaRPr lang="en-US" sz="1250" dirty="0"/>
          </a:p>
        </p:txBody>
      </p:sp>
      <p:sp>
        <p:nvSpPr>
          <p:cNvPr id="88" name="Text 86"/>
          <p:cNvSpPr/>
          <p:nvPr/>
        </p:nvSpPr>
        <p:spPr>
          <a:xfrm>
            <a:off x="3172968" y="5504688"/>
            <a:ext cx="418795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Treatment, silt/oil control and required testing verify compliance with the approved receiving route and permit conditions.</a:t>
            </a:r>
            <a:endParaRPr lang="en-US" sz="1100" dirty="0"/>
          </a:p>
        </p:txBody>
      </p:sp>
      <p:sp>
        <p:nvSpPr>
          <p:cNvPr id="89" name="Shape 87"/>
          <p:cNvSpPr/>
          <p:nvPr/>
        </p:nvSpPr>
        <p:spPr>
          <a:xfrm>
            <a:off x="685800" y="6281928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685800" y="5504688"/>
            <a:ext cx="6766560" cy="841248"/>
          </a:xfrm>
          <a:prstGeom prst="rect">
            <a:avLst/>
          </a:prstGeom>
          <a:solidFill>
            <a:srgbClr val="F6E6DF"/>
          </a:solidFill>
          <a:ln w="12700">
            <a:solidFill>
              <a:srgbClr val="C2410C"/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685800" y="5504688"/>
            <a:ext cx="68580" cy="841248"/>
          </a:xfrm>
          <a:prstGeom prst="rect">
            <a:avLst/>
          </a:prstGeom>
          <a:solidFill>
            <a:srgbClr val="C2410C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92" name="Text 90"/>
          <p:cNvSpPr/>
          <p:nvPr/>
        </p:nvSpPr>
        <p:spPr>
          <a:xfrm>
            <a:off x="941832" y="5614416"/>
            <a:ext cx="625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STOP WORK</a:t>
            </a:r>
            <a:endParaRPr lang="en-US" sz="1050" dirty="0"/>
          </a:p>
        </p:txBody>
      </p:sp>
      <p:sp>
        <p:nvSpPr>
          <p:cNvPr id="93" name="Text 91"/>
          <p:cNvSpPr/>
          <p:nvPr/>
        </p:nvSpPr>
        <p:spPr>
          <a:xfrm>
            <a:off x="941832" y="5870448"/>
            <a:ext cx="62544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1100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Rising water, pump failure, uncontrolled seepage or an unapproved discharge route requires immediate escalation and PTW review.</a:t>
            </a:r>
            <a:endParaRPr lang="en-US" sz="1100" dirty="0"/>
          </a:p>
        </p:txBody>
      </p:sp>
      <p:sp>
        <p:nvSpPr>
          <p:cNvPr id="94" name="Shape 92"/>
          <p:cNvSpPr/>
          <p:nvPr/>
        </p:nvSpPr>
        <p:spPr>
          <a:xfrm>
            <a:off x="8001000" y="1051560"/>
            <a:ext cx="3520440" cy="4663440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8001000" y="1033272"/>
            <a:ext cx="2148840" cy="310896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96" name="Text 94"/>
          <p:cNvSpPr/>
          <p:nvPr/>
        </p:nvSpPr>
        <p:spPr>
          <a:xfrm>
            <a:off x="8001000" y="1033272"/>
            <a:ext cx="2148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40" kern="0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SYSTEM BARRIER</a:t>
            </a:r>
            <a:endParaRPr lang="en-US" sz="950" dirty="0"/>
          </a:p>
        </p:txBody>
      </p:sp>
      <p:sp>
        <p:nvSpPr>
          <p:cNvPr id="97" name="Shape 95"/>
          <p:cNvSpPr/>
          <p:nvPr/>
        </p:nvSpPr>
        <p:spPr>
          <a:xfrm>
            <a:off x="8412480" y="1920240"/>
            <a:ext cx="2651760" cy="384048"/>
          </a:xfrm>
          <a:prstGeom prst="rect">
            <a:avLst/>
          </a:prstGeom>
          <a:ln w="12700">
            <a:solidFill>
              <a:srgbClr val="334155"/>
            </a:solidFill>
            <a:prstDash val="solid"/>
          </a:ln>
        </p:spPr>
      </p:sp>
      <p:sp>
        <p:nvSpPr>
          <p:cNvPr id="98" name="Text 96"/>
          <p:cNvSpPr/>
          <p:nvPr/>
        </p:nvSpPr>
        <p:spPr>
          <a:xfrm>
            <a:off x="8412480" y="1920240"/>
            <a:ext cx="2651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334155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DUTY PUMP</a:t>
            </a:r>
            <a:endParaRPr lang="en-US" sz="850" dirty="0"/>
          </a:p>
        </p:txBody>
      </p:sp>
      <p:sp>
        <p:nvSpPr>
          <p:cNvPr id="99" name="Shape 97"/>
          <p:cNvSpPr/>
          <p:nvPr/>
        </p:nvSpPr>
        <p:spPr>
          <a:xfrm>
            <a:off x="9738360" y="2304288"/>
            <a:ext cx="0" cy="182880"/>
          </a:xfrm>
          <a:prstGeom prst="line">
            <a:avLst/>
          </a:prstGeom>
          <a:noFill/>
          <a:ln w="12700">
            <a:solidFill>
              <a:srgbClr val="334155"/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8412480" y="2487168"/>
            <a:ext cx="2651760" cy="384048"/>
          </a:xfrm>
          <a:prstGeom prst="rect">
            <a:avLst/>
          </a:prstGeom>
          <a:ln w="12700">
            <a:solidFill>
              <a:srgbClr val="334155"/>
            </a:solidFill>
            <a:prstDash val="dash"/>
          </a:ln>
        </p:spPr>
      </p:sp>
      <p:sp>
        <p:nvSpPr>
          <p:cNvPr id="101" name="Text 99"/>
          <p:cNvSpPr/>
          <p:nvPr/>
        </p:nvSpPr>
        <p:spPr>
          <a:xfrm>
            <a:off x="8412480" y="2487168"/>
            <a:ext cx="2651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334155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STANDBY PUMP</a:t>
            </a:r>
            <a:endParaRPr lang="en-US" sz="850" dirty="0"/>
          </a:p>
        </p:txBody>
      </p:sp>
      <p:sp>
        <p:nvSpPr>
          <p:cNvPr id="102" name="Shape 100"/>
          <p:cNvSpPr/>
          <p:nvPr/>
        </p:nvSpPr>
        <p:spPr>
          <a:xfrm>
            <a:off x="9738360" y="2871216"/>
            <a:ext cx="0" cy="182880"/>
          </a:xfrm>
          <a:prstGeom prst="line">
            <a:avLst/>
          </a:prstGeom>
          <a:noFill/>
          <a:ln w="12700">
            <a:solidFill>
              <a:srgbClr val="334155"/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8412480" y="3054096"/>
            <a:ext cx="2651760" cy="384048"/>
          </a:xfrm>
          <a:prstGeom prst="rect">
            <a:avLst/>
          </a:prstGeom>
          <a:ln w="12700">
            <a:solidFill>
              <a:srgbClr val="334155"/>
            </a:solidFill>
            <a:prstDash val="solid"/>
          </a:ln>
        </p:spPr>
      </p:sp>
      <p:sp>
        <p:nvSpPr>
          <p:cNvPr id="104" name="Text 102"/>
          <p:cNvSpPr/>
          <p:nvPr/>
        </p:nvSpPr>
        <p:spPr>
          <a:xfrm>
            <a:off x="8412480" y="3054096"/>
            <a:ext cx="2651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334155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EMERGENCY POWER</a:t>
            </a:r>
            <a:endParaRPr lang="en-US" sz="850" dirty="0"/>
          </a:p>
        </p:txBody>
      </p:sp>
      <p:sp>
        <p:nvSpPr>
          <p:cNvPr id="105" name="Shape 103"/>
          <p:cNvSpPr/>
          <p:nvPr/>
        </p:nvSpPr>
        <p:spPr>
          <a:xfrm>
            <a:off x="9738360" y="3438144"/>
            <a:ext cx="0" cy="182880"/>
          </a:xfrm>
          <a:prstGeom prst="line">
            <a:avLst/>
          </a:prstGeom>
          <a:noFill/>
          <a:ln w="12700">
            <a:solidFill>
              <a:srgbClr val="334155"/>
            </a:solidFill>
            <a:prstDash val="solid"/>
          </a:ln>
        </p:spPr>
      </p:sp>
      <p:sp>
        <p:nvSpPr>
          <p:cNvPr id="106" name="Shape 104"/>
          <p:cNvSpPr/>
          <p:nvPr/>
        </p:nvSpPr>
        <p:spPr>
          <a:xfrm>
            <a:off x="8412480" y="3621024"/>
            <a:ext cx="2651760" cy="384048"/>
          </a:xfrm>
          <a:prstGeom prst="rect">
            <a:avLst/>
          </a:prstGeom>
          <a:ln w="12700">
            <a:solidFill>
              <a:srgbClr val="334155"/>
            </a:solidFill>
            <a:prstDash val="solid"/>
          </a:ln>
        </p:spPr>
      </p:sp>
      <p:sp>
        <p:nvSpPr>
          <p:cNvPr id="107" name="Text 105"/>
          <p:cNvSpPr/>
          <p:nvPr/>
        </p:nvSpPr>
        <p:spPr>
          <a:xfrm>
            <a:off x="8412480" y="3621024"/>
            <a:ext cx="2651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334155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TREATMENT</a:t>
            </a:r>
            <a:endParaRPr lang="en-US" sz="850" dirty="0"/>
          </a:p>
        </p:txBody>
      </p:sp>
      <p:sp>
        <p:nvSpPr>
          <p:cNvPr id="108" name="Shape 106"/>
          <p:cNvSpPr/>
          <p:nvPr/>
        </p:nvSpPr>
        <p:spPr>
          <a:xfrm>
            <a:off x="9738360" y="4005072"/>
            <a:ext cx="0" cy="182880"/>
          </a:xfrm>
          <a:prstGeom prst="line">
            <a:avLst/>
          </a:prstGeom>
          <a:noFill/>
          <a:ln w="12700">
            <a:solidFill>
              <a:srgbClr val="334155"/>
            </a:solidFill>
            <a:prstDash val="solid"/>
          </a:ln>
        </p:spPr>
      </p:sp>
      <p:sp>
        <p:nvSpPr>
          <p:cNvPr id="109" name="Shape 107"/>
          <p:cNvSpPr/>
          <p:nvPr/>
        </p:nvSpPr>
        <p:spPr>
          <a:xfrm>
            <a:off x="8412480" y="4187952"/>
            <a:ext cx="2651760" cy="384048"/>
          </a:xfrm>
          <a:prstGeom prst="rect">
            <a:avLst/>
          </a:prstGeom>
          <a:ln w="12700">
            <a:solidFill>
              <a:srgbClr val="C2410C"/>
            </a:solidFill>
            <a:prstDash val="solid"/>
          </a:ln>
        </p:spPr>
      </p:sp>
      <p:sp>
        <p:nvSpPr>
          <p:cNvPr id="110" name="Text 108"/>
          <p:cNvSpPr/>
          <p:nvPr/>
        </p:nvSpPr>
        <p:spPr>
          <a:xfrm>
            <a:off x="8412480" y="4187952"/>
            <a:ext cx="2651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APPROVED RECEIVER</a:t>
            </a:r>
            <a:endParaRPr lang="en-US" sz="850" dirty="0"/>
          </a:p>
        </p:txBody>
      </p:sp>
      <p:sp>
        <p:nvSpPr>
          <p:cNvPr id="111" name="Shape 109"/>
          <p:cNvSpPr/>
          <p:nvPr/>
        </p:nvSpPr>
        <p:spPr>
          <a:xfrm>
            <a:off x="8257032" y="4599432"/>
            <a:ext cx="3008376" cy="0"/>
          </a:xfrm>
          <a:prstGeom prst="line">
            <a:avLst/>
          </a:prstGeom>
          <a:noFill/>
          <a:ln w="12700">
            <a:solidFill>
              <a:srgbClr val="C2410C"/>
            </a:solidFill>
            <a:prstDash val="solid"/>
          </a:ln>
        </p:spPr>
      </p:sp>
      <p:sp>
        <p:nvSpPr>
          <p:cNvPr id="112" name="Text 110"/>
          <p:cNvSpPr/>
          <p:nvPr/>
        </p:nvSpPr>
        <p:spPr>
          <a:xfrm>
            <a:off x="8257032" y="4709160"/>
            <a:ext cx="300837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Safe only when pumping, ground response and discharge remain controlled together.</a:t>
            </a:r>
            <a:endParaRPr lang="en-US" sz="1050" dirty="0"/>
          </a:p>
        </p:txBody>
      </p:sp>
      <p:sp>
        <p:nvSpPr>
          <p:cNvPr id="113" name="Shape 111"/>
          <p:cNvSpPr/>
          <p:nvPr/>
        </p:nvSpPr>
        <p:spPr>
          <a:xfrm>
            <a:off x="685800" y="6272784"/>
            <a:ext cx="10820095" cy="0"/>
          </a:xfrm>
          <a:prstGeom prst="line">
            <a:avLst/>
          </a:prstGeom>
          <a:noFill/>
          <a:ln w="9525">
            <a:solidFill>
              <a:srgbClr val="AFB9C9"/>
            </a:solidFill>
            <a:prstDash val="solid"/>
          </a:ln>
        </p:spPr>
      </p:sp>
      <p:sp>
        <p:nvSpPr>
          <p:cNvPr id="114" name="Text 112"/>
          <p:cNvSpPr/>
          <p:nvPr/>
        </p:nvSpPr>
        <p:spPr>
          <a:xfrm>
            <a:off x="685800" y="6364224"/>
            <a:ext cx="9052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E7A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Source framework: ADM Circular 001/2024  •  DDA Dewatering NOC  •  ADOSH-SF CoP 29.0</a:t>
            </a:r>
            <a:endParaRPr lang="en-US" sz="900" dirty="0"/>
          </a:p>
        </p:txBody>
      </p:sp>
      <p:sp>
        <p:nvSpPr>
          <p:cNvPr id="115" name="Text 113"/>
          <p:cNvSpPr/>
          <p:nvPr/>
        </p:nvSpPr>
        <p:spPr>
          <a:xfrm>
            <a:off x="9402775" y="6364224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160" kern="0" dirty="0">
                <a:solidFill>
                  <a:srgbClr val="6E7A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SITE SAFETY UAE</a:t>
            </a:r>
            <a:endParaRPr lang="en-US" sz="900" dirty="0"/>
          </a:p>
        </p:txBody>
      </p:sp>
      <p:sp>
        <p:nvSpPr>
          <p:cNvPr id="116" name="Text 114"/>
          <p:cNvSpPr/>
          <p:nvPr/>
        </p:nvSpPr>
        <p:spPr>
          <a:xfrm>
            <a:off x="11478463" y="6364224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51A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04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09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219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524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133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438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048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352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962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67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876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181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791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096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705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010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620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924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534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39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448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753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363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0668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277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582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18872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2192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0" y="0"/>
            <a:ext cx="12191695" cy="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0" y="304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0" y="6096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0" y="914400"/>
            <a:ext cx="12191695" cy="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0" y="12192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0" y="15240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0" y="1828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0" y="21336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24384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0" y="2743200"/>
            <a:ext cx="12191695" cy="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0" y="30480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0" y="3352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0" y="3657600"/>
            <a:ext cx="12191695" cy="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0" y="39624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0" y="42672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0" y="45720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0" y="4876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0" y="51816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0" y="54864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0" y="57912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0" y="60960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0" y="6400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0" y="67056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85800" y="475488"/>
            <a:ext cx="7863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EMERGENCY RESPONSE / LIFE SAFETY  //  NO SPONTANEOUS RESCUE</a:t>
            </a:r>
            <a:endParaRPr lang="en-US" sz="1100" dirty="0"/>
          </a:p>
        </p:txBody>
      </p:sp>
      <p:sp>
        <p:nvSpPr>
          <p:cNvPr id="67" name="Text 65"/>
          <p:cNvSpPr/>
          <p:nvPr/>
        </p:nvSpPr>
        <p:spPr>
          <a:xfrm>
            <a:off x="685800" y="786384"/>
            <a:ext cx="7863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604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Flooded collapse:</a:t>
            </a:r>
            <a:endParaRPr lang="en-US" sz="3400" dirty="0"/>
          </a:p>
          <a:p>
            <a:pPr indent="0" marL="0">
              <a:lnSpc>
                <a:spcPts val="3604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the first minute</a:t>
            </a:r>
            <a:endParaRPr lang="en-US" sz="3400" dirty="0"/>
          </a:p>
        </p:txBody>
      </p:sp>
      <p:sp>
        <p:nvSpPr>
          <p:cNvPr id="68" name="Text 66"/>
          <p:cNvSpPr/>
          <p:nvPr/>
        </p:nvSpPr>
        <p:spPr>
          <a:xfrm>
            <a:off x="685800" y="1810512"/>
            <a:ext cx="6949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90"/>
              </a:lnSpc>
              <a:buNone/>
            </a:pPr>
            <a:r>
              <a:rPr lang="en-US" sz="1400" dirty="0">
                <a:solidFill>
                  <a:srgbClr val="C6CED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Activate the incident plan — protect people before assets.</a:t>
            </a:r>
            <a:endParaRPr lang="en-US" sz="1400" dirty="0"/>
          </a:p>
        </p:txBody>
      </p:sp>
      <p:sp>
        <p:nvSpPr>
          <p:cNvPr id="69" name="Shape 67"/>
          <p:cNvSpPr/>
          <p:nvPr/>
        </p:nvSpPr>
        <p:spPr>
          <a:xfrm>
            <a:off x="685800" y="2697480"/>
            <a:ext cx="6766560" cy="0"/>
          </a:xfrm>
          <a:prstGeom prst="line">
            <a:avLst/>
          </a:prstGeom>
          <a:noFill/>
          <a:ln w="9525">
            <a:solidFill>
              <a:srgbClr val="394254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685800" y="2825496"/>
            <a:ext cx="402336" cy="292608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685800" y="2825496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01</a:t>
            </a:r>
            <a:endParaRPr lang="en-US" sz="1000" dirty="0"/>
          </a:p>
        </p:txBody>
      </p:sp>
      <p:sp>
        <p:nvSpPr>
          <p:cNvPr id="72" name="Text 70"/>
          <p:cNvSpPr/>
          <p:nvPr/>
        </p:nvSpPr>
        <p:spPr>
          <a:xfrm>
            <a:off x="1252728" y="2816352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RAISE ALARM &amp; STOP WORK</a:t>
            </a:r>
            <a:endParaRPr lang="en-US" sz="1250" dirty="0"/>
          </a:p>
        </p:txBody>
      </p:sp>
      <p:sp>
        <p:nvSpPr>
          <p:cNvPr id="73" name="Text 71"/>
          <p:cNvSpPr/>
          <p:nvPr/>
        </p:nvSpPr>
        <p:spPr>
          <a:xfrm>
            <a:off x="3172968" y="2816352"/>
            <a:ext cx="418795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C6CED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Stop excavation, lifting, pile driving and vehicle movement. Stop entry immediately.</a:t>
            </a:r>
            <a:endParaRPr lang="en-US" sz="1100" dirty="0"/>
          </a:p>
        </p:txBody>
      </p:sp>
      <p:sp>
        <p:nvSpPr>
          <p:cNvPr id="74" name="Shape 72"/>
          <p:cNvSpPr/>
          <p:nvPr/>
        </p:nvSpPr>
        <p:spPr>
          <a:xfrm>
            <a:off x="685800" y="3593592"/>
            <a:ext cx="6766560" cy="0"/>
          </a:xfrm>
          <a:prstGeom prst="line">
            <a:avLst/>
          </a:prstGeom>
          <a:noFill/>
          <a:ln w="9525">
            <a:solidFill>
              <a:srgbClr val="394254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685800" y="3721608"/>
            <a:ext cx="402336" cy="292608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685800" y="3721608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02</a:t>
            </a:r>
            <a:endParaRPr lang="en-US" sz="1000" dirty="0"/>
          </a:p>
        </p:txBody>
      </p:sp>
      <p:sp>
        <p:nvSpPr>
          <p:cNvPr id="77" name="Text 75"/>
          <p:cNvSpPr/>
          <p:nvPr/>
        </p:nvSpPr>
        <p:spPr>
          <a:xfrm>
            <a:off x="1252728" y="3712464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EVACUATE &amp; ACCOUNT</a:t>
            </a:r>
            <a:endParaRPr lang="en-US" sz="1250" dirty="0"/>
          </a:p>
        </p:txBody>
      </p:sp>
      <p:sp>
        <p:nvSpPr>
          <p:cNvPr id="78" name="Text 76"/>
          <p:cNvSpPr/>
          <p:nvPr/>
        </p:nvSpPr>
        <p:spPr>
          <a:xfrm>
            <a:off x="3172968" y="3712464"/>
            <a:ext cx="418795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C6CED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Clear the excavation and collapse zone by the safe route; complete a rapid head count.</a:t>
            </a:r>
            <a:endParaRPr lang="en-US" sz="1100" dirty="0"/>
          </a:p>
        </p:txBody>
      </p:sp>
      <p:sp>
        <p:nvSpPr>
          <p:cNvPr id="79" name="Shape 77"/>
          <p:cNvSpPr/>
          <p:nvPr/>
        </p:nvSpPr>
        <p:spPr>
          <a:xfrm>
            <a:off x="685800" y="4489704"/>
            <a:ext cx="6766560" cy="0"/>
          </a:xfrm>
          <a:prstGeom prst="line">
            <a:avLst/>
          </a:prstGeom>
          <a:noFill/>
          <a:ln w="9525">
            <a:solidFill>
              <a:srgbClr val="394254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685800" y="4617720"/>
            <a:ext cx="402336" cy="292608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685800" y="4617720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03</a:t>
            </a:r>
            <a:endParaRPr lang="en-US" sz="1000" dirty="0"/>
          </a:p>
        </p:txBody>
      </p:sp>
      <p:sp>
        <p:nvSpPr>
          <p:cNvPr id="82" name="Text 80"/>
          <p:cNvSpPr/>
          <p:nvPr/>
        </p:nvSpPr>
        <p:spPr>
          <a:xfrm>
            <a:off x="1252728" y="4608576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CORDON &amp; NOTIFY</a:t>
            </a:r>
            <a:endParaRPr lang="en-US" sz="1250" dirty="0"/>
          </a:p>
        </p:txBody>
      </p:sp>
      <p:sp>
        <p:nvSpPr>
          <p:cNvPr id="83" name="Text 81"/>
          <p:cNvSpPr/>
          <p:nvPr/>
        </p:nvSpPr>
        <p:spPr>
          <a:xfrm>
            <a:off x="3172968" y="4608576"/>
            <a:ext cx="418795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C6CED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Establish exclusion control and alert Incident Command, emergency services, temporary works and dewatering leads.</a:t>
            </a:r>
            <a:endParaRPr lang="en-US" sz="1100" dirty="0"/>
          </a:p>
        </p:txBody>
      </p:sp>
      <p:sp>
        <p:nvSpPr>
          <p:cNvPr id="84" name="Shape 82"/>
          <p:cNvSpPr/>
          <p:nvPr/>
        </p:nvSpPr>
        <p:spPr>
          <a:xfrm>
            <a:off x="685800" y="5385816"/>
            <a:ext cx="6766560" cy="0"/>
          </a:xfrm>
          <a:prstGeom prst="line">
            <a:avLst/>
          </a:prstGeom>
          <a:noFill/>
          <a:ln w="9525">
            <a:solidFill>
              <a:srgbClr val="394254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685800" y="5513832"/>
            <a:ext cx="402336" cy="292608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685800" y="5513832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04</a:t>
            </a:r>
            <a:endParaRPr lang="en-US" sz="1000" dirty="0"/>
          </a:p>
        </p:txBody>
      </p:sp>
      <p:sp>
        <p:nvSpPr>
          <p:cNvPr id="87" name="Text 85"/>
          <p:cNvSpPr/>
          <p:nvPr/>
        </p:nvSpPr>
        <p:spPr>
          <a:xfrm>
            <a:off x="1252728" y="5504688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STABILISE — DO NOT ENTER</a:t>
            </a:r>
            <a:endParaRPr lang="en-US" sz="1250" dirty="0"/>
          </a:p>
        </p:txBody>
      </p:sp>
      <p:sp>
        <p:nvSpPr>
          <p:cNvPr id="88" name="Text 86"/>
          <p:cNvSpPr/>
          <p:nvPr/>
        </p:nvSpPr>
        <p:spPr>
          <a:xfrm>
            <a:off x="3172968" y="5504688"/>
            <a:ext cx="418795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C6CED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Assess wall movement, water rise, electricity and atmosphere before any planned rescue action.</a:t>
            </a:r>
            <a:endParaRPr lang="en-US" sz="1100" dirty="0"/>
          </a:p>
        </p:txBody>
      </p:sp>
      <p:sp>
        <p:nvSpPr>
          <p:cNvPr id="89" name="Shape 87"/>
          <p:cNvSpPr/>
          <p:nvPr/>
        </p:nvSpPr>
        <p:spPr>
          <a:xfrm>
            <a:off x="685800" y="6281928"/>
            <a:ext cx="6766560" cy="0"/>
          </a:xfrm>
          <a:prstGeom prst="line">
            <a:avLst/>
          </a:prstGeom>
          <a:noFill/>
          <a:ln w="9525">
            <a:solidFill>
              <a:srgbClr val="394254"/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685800" y="5504688"/>
            <a:ext cx="6766560" cy="841248"/>
          </a:xfrm>
          <a:prstGeom prst="rect">
            <a:avLst/>
          </a:prstGeom>
          <a:solidFill>
            <a:srgbClr val="2A1410"/>
          </a:solidFill>
          <a:ln w="12700">
            <a:solidFill>
              <a:srgbClr val="C2410C"/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685800" y="5504688"/>
            <a:ext cx="68580" cy="841248"/>
          </a:xfrm>
          <a:prstGeom prst="rect">
            <a:avLst/>
          </a:prstGeom>
          <a:solidFill>
            <a:srgbClr val="C2410C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92" name="Text 90"/>
          <p:cNvSpPr/>
          <p:nvPr/>
        </p:nvSpPr>
        <p:spPr>
          <a:xfrm>
            <a:off x="941832" y="5614416"/>
            <a:ext cx="625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NO SPONTANEOUS RESCUE</a:t>
            </a:r>
            <a:endParaRPr lang="en-US" sz="1050" dirty="0"/>
          </a:p>
        </p:txBody>
      </p:sp>
      <p:sp>
        <p:nvSpPr>
          <p:cNvPr id="93" name="Text 91"/>
          <p:cNvSpPr/>
          <p:nvPr/>
        </p:nvSpPr>
        <p:spPr>
          <a:xfrm>
            <a:off x="941832" y="5870448"/>
            <a:ext cx="62544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1100" dirty="0">
                <a:solidFill>
                  <a:srgbClr val="D8DEE9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Do not send rescuers into flooded or unstable ground without a competent rescue lead and an engineering go/no-go decision.</a:t>
            </a:r>
            <a:endParaRPr lang="en-US" sz="1100" dirty="0"/>
          </a:p>
        </p:txBody>
      </p:sp>
      <p:sp>
        <p:nvSpPr>
          <p:cNvPr id="94" name="Shape 92"/>
          <p:cNvSpPr/>
          <p:nvPr/>
        </p:nvSpPr>
        <p:spPr>
          <a:xfrm>
            <a:off x="8001000" y="1051560"/>
            <a:ext cx="3520440" cy="4663440"/>
          </a:xfrm>
          <a:prstGeom prst="rect">
            <a:avLst/>
          </a:prstGeom>
          <a:solidFill>
            <a:srgbClr val="1E2532"/>
          </a:solidFill>
          <a:ln w="12700">
            <a:solidFill>
              <a:srgbClr val="3A4356"/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8001000" y="1033272"/>
            <a:ext cx="2148840" cy="310896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96" name="Text 94"/>
          <p:cNvSpPr/>
          <p:nvPr/>
        </p:nvSpPr>
        <p:spPr>
          <a:xfrm>
            <a:off x="8001000" y="1033272"/>
            <a:ext cx="2148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40" kern="0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TIMELINE</a:t>
            </a:r>
            <a:endParaRPr lang="en-US" sz="950" dirty="0"/>
          </a:p>
        </p:txBody>
      </p:sp>
      <p:sp>
        <p:nvSpPr>
          <p:cNvPr id="97" name="Shape 95"/>
          <p:cNvSpPr/>
          <p:nvPr/>
        </p:nvSpPr>
        <p:spPr>
          <a:xfrm>
            <a:off x="8503920" y="1828800"/>
            <a:ext cx="0" cy="2468880"/>
          </a:xfrm>
          <a:prstGeom prst="line">
            <a:avLst/>
          </a:prstGeom>
          <a:noFill/>
          <a:ln w="12700">
            <a:solidFill>
              <a:srgbClr val="8FA0BC"/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8421624" y="1920240"/>
            <a:ext cx="164592" cy="164592"/>
          </a:xfrm>
          <a:prstGeom prst="rect">
            <a:avLst/>
          </a:prstGeom>
          <a:solidFill>
            <a:srgbClr val="C2410C"/>
          </a:solidFill>
          <a:ln w="12700">
            <a:solidFill>
              <a:srgbClr val="C2410C"/>
            </a:solidFill>
            <a:prstDash val="solid"/>
          </a:ln>
        </p:spPr>
      </p:sp>
      <p:sp>
        <p:nvSpPr>
          <p:cNvPr id="99" name="Text 97"/>
          <p:cNvSpPr/>
          <p:nvPr/>
        </p:nvSpPr>
        <p:spPr>
          <a:xfrm>
            <a:off x="8759952" y="1874520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6CED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0–60 SEC — ALARM</a:t>
            </a:r>
            <a:endParaRPr lang="en-US" sz="900" dirty="0"/>
          </a:p>
        </p:txBody>
      </p:sp>
      <p:sp>
        <p:nvSpPr>
          <p:cNvPr id="100" name="Shape 98"/>
          <p:cNvSpPr/>
          <p:nvPr/>
        </p:nvSpPr>
        <p:spPr>
          <a:xfrm>
            <a:off x="8421624" y="2542032"/>
            <a:ext cx="164592" cy="164592"/>
          </a:xfrm>
          <a:prstGeom prst="rect">
            <a:avLst/>
          </a:prstGeom>
          <a:solidFill>
            <a:srgbClr val="C2410C"/>
          </a:solidFill>
          <a:ln w="12700">
            <a:solidFill>
              <a:srgbClr val="C2410C"/>
            </a:solidFill>
            <a:prstDash val="solid"/>
          </a:ln>
        </p:spPr>
      </p:sp>
      <p:sp>
        <p:nvSpPr>
          <p:cNvPr id="101" name="Text 99"/>
          <p:cNvSpPr/>
          <p:nvPr/>
        </p:nvSpPr>
        <p:spPr>
          <a:xfrm>
            <a:off x="8759952" y="2496312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6CED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1–3 MIN — EVACUATE</a:t>
            </a:r>
            <a:endParaRPr lang="en-US" sz="900" dirty="0"/>
          </a:p>
        </p:txBody>
      </p:sp>
      <p:sp>
        <p:nvSpPr>
          <p:cNvPr id="102" name="Shape 100"/>
          <p:cNvSpPr/>
          <p:nvPr/>
        </p:nvSpPr>
        <p:spPr>
          <a:xfrm>
            <a:off x="8421624" y="3163824"/>
            <a:ext cx="164592" cy="164592"/>
          </a:xfrm>
          <a:prstGeom prst="rect">
            <a:avLst/>
          </a:prstGeom>
          <a:solidFill>
            <a:srgbClr val="C2410C"/>
          </a:solidFill>
          <a:ln w="12700">
            <a:solidFill>
              <a:srgbClr val="C2410C"/>
            </a:solidFill>
            <a:prstDash val="solid"/>
          </a:ln>
        </p:spPr>
      </p:sp>
      <p:sp>
        <p:nvSpPr>
          <p:cNvPr id="103" name="Text 101"/>
          <p:cNvSpPr/>
          <p:nvPr/>
        </p:nvSpPr>
        <p:spPr>
          <a:xfrm>
            <a:off x="8759952" y="3118104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6CED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3–10 MIN — CORDON</a:t>
            </a:r>
            <a:endParaRPr lang="en-US" sz="900" dirty="0"/>
          </a:p>
        </p:txBody>
      </p:sp>
      <p:sp>
        <p:nvSpPr>
          <p:cNvPr id="104" name="Shape 102"/>
          <p:cNvSpPr/>
          <p:nvPr/>
        </p:nvSpPr>
        <p:spPr>
          <a:xfrm>
            <a:off x="8421624" y="3785616"/>
            <a:ext cx="164592" cy="164592"/>
          </a:xfrm>
          <a:prstGeom prst="rect">
            <a:avLst/>
          </a:prstGeom>
          <a:solidFill>
            <a:srgbClr val="C2410C"/>
          </a:solidFill>
          <a:ln w="12700">
            <a:solidFill>
              <a:srgbClr val="C2410C"/>
            </a:solidFill>
            <a:prstDash val="solid"/>
          </a:ln>
        </p:spPr>
      </p:sp>
      <p:sp>
        <p:nvSpPr>
          <p:cNvPr id="105" name="Text 103"/>
          <p:cNvSpPr/>
          <p:nvPr/>
        </p:nvSpPr>
        <p:spPr>
          <a:xfrm>
            <a:off x="8759952" y="3739896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6CED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10 MIN+ — ASSESS</a:t>
            </a:r>
            <a:endParaRPr lang="en-US" sz="900" dirty="0"/>
          </a:p>
        </p:txBody>
      </p:sp>
      <p:sp>
        <p:nvSpPr>
          <p:cNvPr id="106" name="Shape 104"/>
          <p:cNvSpPr/>
          <p:nvPr/>
        </p:nvSpPr>
        <p:spPr>
          <a:xfrm>
            <a:off x="8257032" y="4599432"/>
            <a:ext cx="3008376" cy="0"/>
          </a:xfrm>
          <a:prstGeom prst="line">
            <a:avLst/>
          </a:prstGeom>
          <a:noFill/>
          <a:ln w="12700">
            <a:solidFill>
              <a:srgbClr val="C2410C"/>
            </a:solidFill>
            <a:prstDash val="solid"/>
          </a:ln>
        </p:spPr>
      </p:sp>
      <p:sp>
        <p:nvSpPr>
          <p:cNvPr id="107" name="Text 105"/>
          <p:cNvSpPr/>
          <p:nvPr/>
        </p:nvSpPr>
        <p:spPr>
          <a:xfrm>
            <a:off x="8257032" y="4709160"/>
            <a:ext cx="300837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C6CED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Every action below is taken from outside the collapse zone.</a:t>
            </a:r>
            <a:endParaRPr lang="en-US" sz="1050" dirty="0"/>
          </a:p>
        </p:txBody>
      </p:sp>
      <p:sp>
        <p:nvSpPr>
          <p:cNvPr id="108" name="Shape 106"/>
          <p:cNvSpPr/>
          <p:nvPr/>
        </p:nvSpPr>
        <p:spPr>
          <a:xfrm>
            <a:off x="685800" y="6272784"/>
            <a:ext cx="10820095" cy="0"/>
          </a:xfrm>
          <a:prstGeom prst="line">
            <a:avLst/>
          </a:prstGeom>
          <a:noFill/>
          <a:ln w="9525">
            <a:solidFill>
              <a:srgbClr val="3A4356"/>
            </a:solidFill>
            <a:prstDash val="solid"/>
          </a:ln>
        </p:spPr>
      </p:sp>
      <p:sp>
        <p:nvSpPr>
          <p:cNvPr id="109" name="Text 107"/>
          <p:cNvSpPr/>
          <p:nvPr/>
        </p:nvSpPr>
        <p:spPr>
          <a:xfrm>
            <a:off x="685800" y="6364224"/>
            <a:ext cx="9052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97A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Source framework: ADOSH-SF CoP 21.0  •  Site emergency and rescue plan</a:t>
            </a:r>
            <a:endParaRPr lang="en-US" sz="900" dirty="0"/>
          </a:p>
        </p:txBody>
      </p:sp>
      <p:sp>
        <p:nvSpPr>
          <p:cNvPr id="110" name="Text 108"/>
          <p:cNvSpPr/>
          <p:nvPr/>
        </p:nvSpPr>
        <p:spPr>
          <a:xfrm>
            <a:off x="9402775" y="6364224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160" kern="0" dirty="0">
                <a:solidFill>
                  <a:srgbClr val="8C97A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SITE SAFETY UAE</a:t>
            </a:r>
            <a:endParaRPr lang="en-US" sz="900" dirty="0"/>
          </a:p>
        </p:txBody>
      </p:sp>
      <p:sp>
        <p:nvSpPr>
          <p:cNvPr id="111" name="Text 109"/>
          <p:cNvSpPr/>
          <p:nvPr/>
        </p:nvSpPr>
        <p:spPr>
          <a:xfrm>
            <a:off x="11478463" y="6364224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Site Safety UAE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Deep Excavation, Shoring &amp; Dewatering — Contractor Field Controls</dc:title>
  <dc:subject>PptxGenJS Presentation</dc:subject>
  <dc:creator>Site Safety UAE</dc:creator>
  <cp:lastModifiedBy>Site Safety UAE</cp:lastModifiedBy>
  <cp:revision>1</cp:revision>
  <dcterms:created xsi:type="dcterms:W3CDTF">2026-08-09T02:38:08Z</dcterms:created>
  <dcterms:modified xsi:type="dcterms:W3CDTF">2026-08-09T02:38:08Z</dcterms:modified>
</cp:coreProperties>
</file>